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5" roundtripDataSignature="AMtx7mj72miZm44Grkd0CQA8C8uDBPrw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F7DE40C-EEAF-468B-81D2-43BBDF161968}">
  <a:tblStyle styleId="{2F7DE40C-EEAF-468B-81D2-43BBDF16196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customschemas.google.com/relationships/presentationmetadata" Target="metadata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bb041db1dd_0_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bb041db1dd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bb041db1dd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bb041db1d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bb041db1dd_0_1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bb041db1dd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bb041db1dd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bb041db1d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bb041db1dd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gbb041db1d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bb041db1dd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bb041db1dd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bb041db1dd_0_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gbb041db1dd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bb041db1dd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gbb041db1d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1842919a5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1842919a5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1842919a5e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1842919a5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b0988195e_3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gbb0988195e_3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1842919a5e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1842919a5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1842919a5e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1842919a5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842919a5e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g11842919a5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1842919a5e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1842919a5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1842919a5e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1842919a5e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1842919a5e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g11842919a5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bb041db1dd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gbb041db1d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bb041db1dd_0_1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gbb041db1dd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bb041db1dd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gbb041db1dd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842919a5e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11842919a5e_2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b041db1d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bb041db1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CA"/>
              <a:t>Physical kit is optional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CA"/>
              <a:t>Only code will be submitted and tested on simulator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b0988195e_4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bb0988195e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bb0988195e_3_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gbb0988195e_3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b041db1dd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bb041db1d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bb041db1dd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gbb041db1d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bb041db1dd_0_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bb041db1dd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683568" y="198884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2915816" y="3789040"/>
            <a:ext cx="5544616" cy="1126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6" name="Google Shape;2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7" name="Google Shape;2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  <a:defRPr b="0" i="0" sz="4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microbit.org/" TargetMode="External"/><Relationship Id="rId4" Type="http://schemas.openxmlformats.org/officeDocument/2006/relationships/hyperlink" Target="https://makecode.microbit.org/docs" TargetMode="External"/><Relationship Id="rId5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orc.ieeeottawa.ca/submission/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makecode.microbit.org/" TargetMode="External"/><Relationship Id="rId4" Type="http://schemas.openxmlformats.org/officeDocument/2006/relationships/hyperlink" Target="https://www.microsoft.com/en-ca/p/makecode-for-micro-bit/9pjc7sv48lcx?a" TargetMode="External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makecode.microbit.org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classroom.microbit.org/" TargetMode="External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0" y="1556792"/>
            <a:ext cx="8455968" cy="2232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/>
              <a:buNone/>
            </a:pPr>
            <a:r>
              <a:rPr lang="en-CA" sz="4000"/>
              <a:t>19</a:t>
            </a:r>
            <a:r>
              <a:rPr lang="en-CA" sz="4000"/>
              <a:t>th Annual IEEE </a:t>
            </a:r>
            <a:br>
              <a:rPr lang="en-CA" sz="4000"/>
            </a:br>
            <a:r>
              <a:rPr lang="en-CA" sz="4000"/>
              <a:t>Ottawa Robotics Competition</a:t>
            </a:r>
            <a:br>
              <a:rPr lang="en-CA" sz="4000"/>
            </a:br>
            <a:br>
              <a:rPr lang="en-CA" sz="1000"/>
            </a:br>
            <a:r>
              <a:rPr lang="en-CA" sz="4000"/>
              <a:t>19</a:t>
            </a:r>
            <a:r>
              <a:rPr baseline="30000" lang="en-CA" sz="4000"/>
              <a:t>e </a:t>
            </a:r>
            <a:r>
              <a:rPr lang="en-CA" sz="4000"/>
              <a:t>Compétition annuelle de robotique d’Ottawa d’IEEE</a:t>
            </a:r>
            <a:endParaRPr baseline="30000" sz="4000"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3275856" y="4737720"/>
            <a:ext cx="5544616" cy="1126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CA"/>
              <a:t>Micro:Bit Challenge Workshop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CA"/>
              <a:t>March</a:t>
            </a:r>
            <a:r>
              <a:rPr lang="en-CA"/>
              <a:t> 3, 2022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bb041db1dd_0_7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Challenge Rules</a:t>
            </a:r>
            <a:endParaRPr/>
          </a:p>
        </p:txBody>
      </p:sp>
      <p:sp>
        <p:nvSpPr>
          <p:cNvPr id="149" name="Google Shape;149;gbb041db1dd_0_77"/>
          <p:cNvSpPr txBox="1"/>
          <p:nvPr>
            <p:ph idx="1" type="body"/>
          </p:nvPr>
        </p:nvSpPr>
        <p:spPr>
          <a:xfrm>
            <a:off x="457200" y="1600200"/>
            <a:ext cx="8229600" cy="20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CA"/>
              <a:t>If your code produces an error message on program start, you will automatically get a score of 0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CA"/>
              <a:t>If it produces an error message for only certain inputs, points will be deducted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50" name="Google Shape;150;gbb041db1dd_0_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1500" y="4888975"/>
            <a:ext cx="5900981" cy="121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bb041db1dd_0_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Instruction Manual</a:t>
            </a:r>
            <a:endParaRPr/>
          </a:p>
        </p:txBody>
      </p:sp>
      <p:sp>
        <p:nvSpPr>
          <p:cNvPr id="156" name="Google Shape;156;gbb041db1dd_0_2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How your music player works: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A diagram of what inputs on the Micro:Bit are linked with which features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Any additional information you deem necessary to understand how to operate your music player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bb041db1dd_0_1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Instruction Manual</a:t>
            </a:r>
            <a:endParaRPr/>
          </a:p>
        </p:txBody>
      </p:sp>
      <p:sp>
        <p:nvSpPr>
          <p:cNvPr id="162" name="Google Shape;162;gbb041db1dd_0_124"/>
          <p:cNvSpPr txBox="1"/>
          <p:nvPr>
            <p:ph idx="1" type="body"/>
          </p:nvPr>
        </p:nvSpPr>
        <p:spPr>
          <a:xfrm>
            <a:off x="499025" y="15751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No more than 1 page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It can either be typed up, or handwritten and scanned, as long as it is legible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Note: If it cannot be read, you will get a score of 0 for the section.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bb041db1dd_0_30"/>
          <p:cNvSpPr txBox="1"/>
          <p:nvPr>
            <p:ph type="title"/>
          </p:nvPr>
        </p:nvSpPr>
        <p:spPr>
          <a:xfrm>
            <a:off x="457200" y="2328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One Page Report</a:t>
            </a:r>
            <a:endParaRPr/>
          </a:p>
        </p:txBody>
      </p:sp>
      <p:sp>
        <p:nvSpPr>
          <p:cNvPr id="168" name="Google Shape;168;gbb041db1dd_0_3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Introduce team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Team name, member names, school name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Micro:Bit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Project Name 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Project Features 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Challenges while coding and how they fixed them</a:t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CA" sz="3200"/>
              <a:t>Mini pitch</a:t>
            </a:r>
            <a:endParaRPr sz="32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 sz="2800"/>
              <a:t>What makes your project unique and deserve to win?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bb041db1dd_0_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Judging and Scoring</a:t>
            </a:r>
            <a:endParaRPr/>
          </a:p>
        </p:txBody>
      </p:sp>
      <p:sp>
        <p:nvSpPr>
          <p:cNvPr id="174" name="Google Shape;174;gbb041db1dd_0_2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Quality of Code: 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Visual organization of the code blocks, no code reuse, proper use of function/loops, proper naming of variables/functions, proper code comments 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Creativity and originality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Include original melodies and LED icons and not just the preset melodies and icons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bb041db1dd_0_9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Judging and Scoring</a:t>
            </a:r>
            <a:endParaRPr/>
          </a:p>
        </p:txBody>
      </p:sp>
      <p:sp>
        <p:nvSpPr>
          <p:cNvPr id="180" name="Google Shape;180;gbb041db1dd_0_92"/>
          <p:cNvSpPr txBox="1"/>
          <p:nvPr>
            <p:ph idx="1" type="body"/>
          </p:nvPr>
        </p:nvSpPr>
        <p:spPr>
          <a:xfrm>
            <a:off x="457200" y="1600200"/>
            <a:ext cx="8229600" cy="26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All scoring will take grade level into consideration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The winner of the Challenge will be determined by the combined score of the: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81" name="Google Shape;181;gbb041db1dd_0_92"/>
          <p:cNvSpPr txBox="1"/>
          <p:nvPr/>
        </p:nvSpPr>
        <p:spPr>
          <a:xfrm>
            <a:off x="435075" y="4531750"/>
            <a:ext cx="40731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b="0" i="0" lang="en-CA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Instruction manual</a:t>
            </a:r>
            <a:endParaRPr b="0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b="0" i="0" lang="en-CA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One page report</a:t>
            </a:r>
            <a:endParaRPr b="0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b="0" i="0" lang="en-CA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Required code features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gbb041db1dd_0_92"/>
          <p:cNvSpPr txBox="1"/>
          <p:nvPr/>
        </p:nvSpPr>
        <p:spPr>
          <a:xfrm>
            <a:off x="4332300" y="4531750"/>
            <a:ext cx="45069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b="0" i="0" lang="en-CA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Code quality</a:t>
            </a:r>
            <a:endParaRPr b="0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b="0" i="0" lang="en-CA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Creativity and originality</a:t>
            </a:r>
            <a:endParaRPr b="0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b="0" i="0" lang="en-CA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Degree of difficulty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bb041db1dd_0_9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Judging and Scoring</a:t>
            </a:r>
            <a:endParaRPr/>
          </a:p>
        </p:txBody>
      </p:sp>
      <p:sp>
        <p:nvSpPr>
          <p:cNvPr id="188" name="Google Shape;188;gbb041db1dd_0_9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Bonus Points: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Include more than 2 button features 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The melodies and LED displays are based on a theme that is described in the report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Decisions of the judges are final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bb041db1dd_0_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What to submit</a:t>
            </a:r>
            <a:endParaRPr/>
          </a:p>
        </p:txBody>
      </p:sp>
      <p:sp>
        <p:nvSpPr>
          <p:cNvPr id="194" name="Google Shape;194;gbb041db1dd_0_3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300"/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graphicFrame>
        <p:nvGraphicFramePr>
          <p:cNvPr id="195" name="Google Shape;195;gbb041db1dd_0_35"/>
          <p:cNvGraphicFramePr/>
          <p:nvPr/>
        </p:nvGraphicFramePr>
        <p:xfrm>
          <a:off x="1271825" y="23390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{2F7DE40C-EEAF-468B-81D2-43BBDF161968}</a:tableStyleId>
              </a:tblPr>
              <a:tblGrid>
                <a:gridCol w="3383575"/>
                <a:gridCol w="3383575"/>
              </a:tblGrid>
              <a:tr h="553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-CA" sz="1900" u="none" cap="none" strike="noStrike"/>
                        <a:t>File</a:t>
                      </a:r>
                      <a:endParaRPr b="1" sz="19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-CA" sz="1900" u="none" cap="none" strike="noStrike"/>
                        <a:t>Format</a:t>
                      </a:r>
                      <a:endParaRPr b="1" sz="1900" u="none" cap="none" strike="noStrike"/>
                    </a:p>
                  </a:txBody>
                  <a:tcPr marT="91425" marB="91425" marR="91425" marL="91425"/>
                </a:tc>
              </a:tr>
              <a:tr h="553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-CA" sz="1900" u="none" cap="none" strike="noStrike"/>
                        <a:t>Code</a:t>
                      </a:r>
                      <a:endParaRPr b="1" sz="19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CA" sz="1900" u="none" cap="none" strike="noStrike"/>
                        <a:t>.hex</a:t>
                      </a:r>
                      <a:endParaRPr sz="1900" u="none" cap="none" strike="noStrike"/>
                    </a:p>
                  </a:txBody>
                  <a:tcPr marT="91425" marB="91425" marR="91425" marL="91425"/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-CA" sz="1900" u="none" cap="none" strike="noStrike"/>
                        <a:t>Instruction Manual</a:t>
                      </a:r>
                      <a:endParaRPr b="1" sz="1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-CA" sz="1900" u="none" cap="none" strike="noStrike"/>
                        <a:t>(scanned or typed)</a:t>
                      </a:r>
                      <a:endParaRPr b="1" sz="19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CA" sz="1900" u="none" cap="none" strike="noStrike"/>
                        <a:t>.pdf</a:t>
                      </a:r>
                      <a:endParaRPr sz="1900" u="none" cap="none" strike="noStrike"/>
                    </a:p>
                  </a:txBody>
                  <a:tcPr marT="91425" marB="91425" marR="91425" marL="91425"/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CA" sz="1900" u="none" cap="none" strike="noStrike">
                          <a:solidFill>
                            <a:schemeClr val="dk1"/>
                          </a:solidFill>
                        </a:rPr>
                        <a:t>One Page Report</a:t>
                      </a:r>
                      <a:endParaRPr b="1" sz="19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CA" sz="1900" u="none" cap="none" strike="noStrike">
                          <a:solidFill>
                            <a:schemeClr val="dk1"/>
                          </a:solidFill>
                        </a:rPr>
                        <a:t>(typed)</a:t>
                      </a:r>
                      <a:endParaRPr b="1" sz="1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CA" sz="1900" u="none" cap="none" strike="noStrike"/>
                        <a:t>.pdf</a:t>
                      </a:r>
                      <a:endParaRPr sz="19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1842919a5e_0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Wildlife Ambulance Challenge</a:t>
            </a:r>
            <a:endParaRPr/>
          </a:p>
        </p:txBody>
      </p:sp>
      <p:sp>
        <p:nvSpPr>
          <p:cNvPr id="201" name="Google Shape;201;g11842919a5e_0_0"/>
          <p:cNvSpPr txBox="1"/>
          <p:nvPr>
            <p:ph idx="1" type="body"/>
          </p:nvPr>
        </p:nvSpPr>
        <p:spPr>
          <a:xfrm>
            <a:off x="457200" y="2145150"/>
            <a:ext cx="4114800" cy="398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CA" sz="2800"/>
              <a:t>Your task:</a:t>
            </a:r>
            <a:endParaRPr b="1" sz="2800"/>
          </a:p>
          <a:p>
            <a:pPr indent="-342900" lvl="0" marL="457200" rtl="0" algn="l">
              <a:spcBef>
                <a:spcPts val="560"/>
              </a:spcBef>
              <a:spcAft>
                <a:spcPts val="0"/>
              </a:spcAft>
              <a:buSzPts val="1800"/>
              <a:buChar char="•"/>
            </a:pPr>
            <a:r>
              <a:rPr lang="en-CA" sz="2800"/>
              <a:t>Program a robot to follow a line and stop when it encounters obstacles.</a:t>
            </a:r>
            <a:endParaRPr b="1"/>
          </a:p>
        </p:txBody>
      </p:sp>
      <p:pic>
        <p:nvPicPr>
          <p:cNvPr id="202" name="Google Shape;202;g11842919a5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4925" y="2179376"/>
            <a:ext cx="3555850" cy="249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1842919a5e_0_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Challenge Rules</a:t>
            </a:r>
            <a:endParaRPr/>
          </a:p>
        </p:txBody>
      </p:sp>
      <p:sp>
        <p:nvSpPr>
          <p:cNvPr id="208" name="Google Shape;208;g11842919a5e_0_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CA"/>
              <a:t>The standard Micro:Bit and DFRobot Maqueen Kit will be used by the judges to run your code.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CA"/>
              <a:t>Your robot must go through 3 different tracks, with varying levels of difficulty.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CA"/>
              <a:t>Your robot will have 3 attempts for each track, with a maximum of 2 minutes per attempt.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bb0988195e_3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en-CA"/>
              <a:t>About Micro:bit</a:t>
            </a:r>
            <a:endParaRPr/>
          </a:p>
        </p:txBody>
      </p:sp>
      <p:sp>
        <p:nvSpPr>
          <p:cNvPr id="91" name="Google Shape;91;gbb0988195e_3_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CA"/>
              <a:t>Microcontroller developed by the BBC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CA"/>
              <a:t>Designed to be easy and fun to program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CA"/>
              <a:t>Tutorials: </a:t>
            </a:r>
            <a:r>
              <a:rPr lang="en-CA" u="sng">
                <a:solidFill>
                  <a:schemeClr val="hlink"/>
                </a:solidFill>
                <a:hlinkClick r:id="rId3"/>
              </a:rPr>
              <a:t>https://microbit.org/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CA"/>
              <a:t>Documentation: </a:t>
            </a:r>
            <a:r>
              <a:rPr lang="en-CA" u="sng">
                <a:solidFill>
                  <a:schemeClr val="hlink"/>
                </a:solidFill>
                <a:hlinkClick r:id="rId4"/>
              </a:rPr>
              <a:t>https://makecode.microbit.org/docs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92" name="Google Shape;92;gbb0988195e_3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19025" y="4245225"/>
            <a:ext cx="4553550" cy="227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1842919a5e_0_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Challenge Rules</a:t>
            </a:r>
            <a:endParaRPr/>
          </a:p>
        </p:txBody>
      </p:sp>
      <p:sp>
        <p:nvSpPr>
          <p:cNvPr id="214" name="Google Shape;214;g11842919a5e_0_1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CA"/>
              <a:t>Your robot must follow the black line and stop in front of obstacles that appear along the way.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CA"/>
              <a:t>The obstacle will be removed when the robot has been stopped for 3 seconds.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CA"/>
              <a:t>If your robot runs into the obstacle or otherwise does not stop at the obstacle, a time penalty of 15 seconds will be given.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1842919a5e_0_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Challenge Rules</a:t>
            </a:r>
            <a:endParaRPr/>
          </a:p>
        </p:txBody>
      </p:sp>
      <p:sp>
        <p:nvSpPr>
          <p:cNvPr id="220" name="Google Shape;220;g11842919a5e_0_1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CA"/>
              <a:t>If both wheels of your robot leave the track for more than 10 seconds, the trial is finished.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CA"/>
              <a:t>An obstacle will be placed at the end of the track, the run will be over when your robot stops in front of it, or runs into it and incurs a time penalty.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CA"/>
              <a:t>Refer to the rules document for specifications on the tracks and obstacles.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1842919a5e_0_27"/>
          <p:cNvSpPr txBox="1"/>
          <p:nvPr>
            <p:ph type="title"/>
          </p:nvPr>
        </p:nvSpPr>
        <p:spPr>
          <a:xfrm>
            <a:off x="457200" y="2328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One Page Report</a:t>
            </a:r>
            <a:endParaRPr/>
          </a:p>
        </p:txBody>
      </p:sp>
      <p:sp>
        <p:nvSpPr>
          <p:cNvPr id="226" name="Google Shape;226;g11842919a5e_0_2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Introduce team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Team name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Team member names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School, if applicable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Micro:Bit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Project Name 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Challenges while coding and how they fixed them</a:t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CA" sz="3200"/>
              <a:t>The report will account for </a:t>
            </a:r>
            <a:r>
              <a:rPr lang="en-CA"/>
              <a:t>10 points</a:t>
            </a:r>
            <a:r>
              <a:rPr lang="en-CA" sz="3200"/>
              <a:t> of your final evaluation.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1842919a5e_0_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/>
              <a:t>Judging and Scoring</a:t>
            </a:r>
            <a:endParaRPr b="1"/>
          </a:p>
        </p:txBody>
      </p:sp>
      <p:sp>
        <p:nvSpPr>
          <p:cNvPr id="232" name="Google Shape;232;g11842919a5e_0_2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Each track will be scored out of 10	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1 point for leaving the initial box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3 points for passing through the first obstacle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3 points for finishing the track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3 points for having the best time on a track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Quality of Code (10 Points):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Visual organization of the code blocks, no code reuse, proper use of function/loops, proper naming of variables/functions, proper code comments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1842919a5e_0_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Judging and Scoring</a:t>
            </a:r>
            <a:endParaRPr/>
          </a:p>
        </p:txBody>
      </p:sp>
      <p:sp>
        <p:nvSpPr>
          <p:cNvPr id="238" name="Google Shape;238;g11842919a5e_0_3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Total grading will be out of 50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30 Points for track completion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10 Points for Code Quality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10 Points for the One Page Report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Judges’ decisions are final.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1842919a5e_0_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What to submit</a:t>
            </a:r>
            <a:endParaRPr/>
          </a:p>
        </p:txBody>
      </p:sp>
      <p:sp>
        <p:nvSpPr>
          <p:cNvPr id="244" name="Google Shape;244;g11842919a5e_0_3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300"/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graphicFrame>
        <p:nvGraphicFramePr>
          <p:cNvPr id="245" name="Google Shape;245;g11842919a5e_0_37"/>
          <p:cNvGraphicFramePr/>
          <p:nvPr/>
        </p:nvGraphicFramePr>
        <p:xfrm>
          <a:off x="1271825" y="23390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{2F7DE40C-EEAF-468B-81D2-43BBDF161968}</a:tableStyleId>
              </a:tblPr>
              <a:tblGrid>
                <a:gridCol w="3383575"/>
                <a:gridCol w="3383575"/>
              </a:tblGrid>
              <a:tr h="553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-CA" sz="1900" u="none" cap="none" strike="noStrike"/>
                        <a:t>File</a:t>
                      </a:r>
                      <a:endParaRPr b="1" sz="19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-CA" sz="1900" u="none" cap="none" strike="noStrike"/>
                        <a:t>Format</a:t>
                      </a:r>
                      <a:endParaRPr b="1" sz="1900" u="none" cap="none" strike="noStrike"/>
                    </a:p>
                  </a:txBody>
                  <a:tcPr marT="91425" marB="91425" marR="91425" marL="91425"/>
                </a:tc>
              </a:tr>
              <a:tr h="553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-CA" sz="1900" u="none" cap="none" strike="noStrike"/>
                        <a:t>Code</a:t>
                      </a:r>
                      <a:endParaRPr b="1" sz="19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CA" sz="1900" u="none" cap="none" strike="noStrike"/>
                        <a:t>.hex</a:t>
                      </a:r>
                      <a:endParaRPr sz="1900" u="none" cap="none" strike="noStrike"/>
                    </a:p>
                  </a:txBody>
                  <a:tcPr marT="91425" marB="91425" marR="91425" marL="91425"/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CA" sz="1900" u="none" cap="none" strike="noStrike">
                          <a:solidFill>
                            <a:schemeClr val="dk1"/>
                          </a:solidFill>
                        </a:rPr>
                        <a:t>One Page Report</a:t>
                      </a:r>
                      <a:endParaRPr b="1" sz="19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CA" sz="1900" u="none" cap="none" strike="noStrike">
                          <a:solidFill>
                            <a:schemeClr val="dk1"/>
                          </a:solidFill>
                        </a:rPr>
                        <a:t>(typed)</a:t>
                      </a:r>
                      <a:endParaRPr b="1" sz="1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CA" sz="1900" u="none" cap="none" strike="noStrike"/>
                        <a:t>.pdf</a:t>
                      </a:r>
                      <a:endParaRPr sz="19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bb041db1dd_0_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How to submit your work</a:t>
            </a:r>
            <a:endParaRPr/>
          </a:p>
        </p:txBody>
      </p:sp>
      <p:sp>
        <p:nvSpPr>
          <p:cNvPr id="251" name="Google Shape;251;gbb041db1dd_0_40"/>
          <p:cNvSpPr txBox="1"/>
          <p:nvPr>
            <p:ph idx="1" type="body"/>
          </p:nvPr>
        </p:nvSpPr>
        <p:spPr>
          <a:xfrm>
            <a:off x="457200" y="1600200"/>
            <a:ext cx="78675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CA"/>
              <a:t>Fill out a form in the link provided: </a:t>
            </a:r>
            <a:r>
              <a:rPr lang="en-CA" sz="2300" u="sng">
                <a:solidFill>
                  <a:schemeClr val="hlink"/>
                </a:solidFill>
                <a:hlinkClick r:id="rId3"/>
              </a:rPr>
              <a:t>http://www.orc.ieeeottawa.ca/submission/ </a:t>
            </a:r>
            <a:endParaRPr sz="2300"/>
          </a:p>
          <a:p>
            <a:pPr indent="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3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bb041db1dd_0_1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Due dates</a:t>
            </a:r>
            <a:endParaRPr/>
          </a:p>
        </p:txBody>
      </p:sp>
      <p:sp>
        <p:nvSpPr>
          <p:cNvPr id="257" name="Google Shape;257;gbb041db1dd_0_110"/>
          <p:cNvSpPr txBox="1"/>
          <p:nvPr>
            <p:ph idx="2" type="body"/>
          </p:nvPr>
        </p:nvSpPr>
        <p:spPr>
          <a:xfrm>
            <a:off x="764625" y="1600200"/>
            <a:ext cx="79221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CA"/>
              <a:t>Challenge due date: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CA"/>
              <a:t>10:59 pm Eastern Time on May 14th, 2022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bb041db1dd_0_50"/>
          <p:cNvSpPr txBox="1"/>
          <p:nvPr>
            <p:ph type="title"/>
          </p:nvPr>
        </p:nvSpPr>
        <p:spPr>
          <a:xfrm>
            <a:off x="370575" y="30091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Questions?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842919a5e_2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en-CA"/>
              <a:t>DFRobot Maqueen Kit</a:t>
            </a:r>
            <a:endParaRPr/>
          </a:p>
        </p:txBody>
      </p:sp>
      <p:sp>
        <p:nvSpPr>
          <p:cNvPr id="98" name="Google Shape;98;g11842919a5e_2_0"/>
          <p:cNvSpPr txBox="1"/>
          <p:nvPr>
            <p:ph idx="1" type="body"/>
          </p:nvPr>
        </p:nvSpPr>
        <p:spPr>
          <a:xfrm>
            <a:off x="457200" y="1600200"/>
            <a:ext cx="5905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CA" sz="2960"/>
              <a:t>Kit that includes: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CA" sz="2590"/>
              <a:t>Wheels and roller (movement)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CA" sz="2590"/>
              <a:t>Ultrasonic sensor (distance detection)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CA" sz="2590"/>
              <a:t>Infrared sensors (black/white line detection)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CA" sz="2590"/>
              <a:t>Various coloured LEDs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CA" sz="2960"/>
              <a:t>Micro:bit commands the kit’s movement and is placed behind the ultrasonic sensor (LED side facing the front)</a:t>
            </a:r>
            <a:endParaRPr/>
          </a:p>
        </p:txBody>
      </p:sp>
      <p:pic>
        <p:nvPicPr>
          <p:cNvPr descr="A close up of a camera&#10;&#10;Description automatically generated" id="99" name="Google Shape;99;g11842919a5e_2_0"/>
          <p:cNvPicPr preferRelativeResize="0"/>
          <p:nvPr/>
        </p:nvPicPr>
        <p:blipFill rotWithShape="1">
          <a:blip r:embed="rId3">
            <a:alphaModFix/>
          </a:blip>
          <a:srcRect b="19177" l="12684" r="9445" t="20798"/>
          <a:stretch/>
        </p:blipFill>
        <p:spPr>
          <a:xfrm>
            <a:off x="6446804" y="2832757"/>
            <a:ext cx="2673532" cy="2060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bb041db1dd_0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Micro:bit Simulator</a:t>
            </a:r>
            <a:endParaRPr/>
          </a:p>
        </p:txBody>
      </p:sp>
      <p:sp>
        <p:nvSpPr>
          <p:cNvPr id="105" name="Google Shape;105;gbb041db1dd_0_0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CA"/>
              <a:t>Online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CA" sz="1600" u="sng">
                <a:solidFill>
                  <a:schemeClr val="hlink"/>
                </a:solidFill>
                <a:hlinkClick r:id="rId3"/>
              </a:rPr>
              <a:t>https://makecode.microbit.org/</a:t>
            </a:r>
            <a:r>
              <a:rPr lang="en-CA" sz="1600"/>
              <a:t> </a:t>
            </a:r>
            <a:endParaRPr sz="1600"/>
          </a:p>
          <a:p>
            <a:pPr indent="0" lvl="0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600"/>
          </a:p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CA"/>
              <a:t>Microsoft Store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CA" sz="1600" u="sng">
                <a:solidFill>
                  <a:schemeClr val="hlink"/>
                </a:solidFill>
                <a:hlinkClick r:id="rId4"/>
              </a:rPr>
              <a:t>https://www.microsoft.com/en-ca/p/makecode-for-micro-bit/9pjc7sv48lcx?activetab=pivot:overviewtab </a:t>
            </a:r>
            <a:endParaRPr sz="1600"/>
          </a:p>
          <a:p>
            <a:pPr indent="0" lvl="0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600"/>
          </a:p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CA"/>
              <a:t>iOS or Android in respective App Stores </a:t>
            </a:r>
            <a:r>
              <a:rPr lang="en-CA" sz="1600"/>
              <a:t>(only recommended on large tablets)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06" name="Google Shape;106;gbb041db1dd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66750" y="1752400"/>
            <a:ext cx="3940575" cy="4170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b0988195e_4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Programming</a:t>
            </a:r>
            <a:endParaRPr/>
          </a:p>
        </p:txBody>
      </p:sp>
      <p:sp>
        <p:nvSpPr>
          <p:cNvPr id="112" name="Google Shape;112;gbb0988195e_4_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Coding is done here: </a:t>
            </a:r>
            <a:r>
              <a:rPr lang="en-CA" u="sng">
                <a:solidFill>
                  <a:schemeClr val="hlink"/>
                </a:solidFill>
                <a:hlinkClick r:id="rId3"/>
              </a:rPr>
              <a:t>https://makecode.microbit.org/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Can be programmed in scratch blocks, javascript or python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Students can save the code online or export it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Code can be downloaded straight to the micro:bit or drag and dropped onto it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bb0988195e_3_8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Micro:bit Classroom</a:t>
            </a:r>
            <a:endParaRPr/>
          </a:p>
        </p:txBody>
      </p:sp>
      <p:sp>
        <p:nvSpPr>
          <p:cNvPr id="118" name="Google Shape;118;gbb0988195e_3_8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CA"/>
              <a:t>Online classroom environment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CA"/>
              <a:t>Can watch students code live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CA" u="sng">
                <a:solidFill>
                  <a:schemeClr val="hlink"/>
                </a:solidFill>
                <a:hlinkClick r:id="rId3"/>
              </a:rPr>
              <a:t>https://classroom.microbit.org/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19" name="Google Shape;119;gbb0988195e_3_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429001"/>
            <a:ext cx="9144000" cy="249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bb041db1dd_0_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Mix:Tape</a:t>
            </a:r>
            <a:endParaRPr/>
          </a:p>
        </p:txBody>
      </p:sp>
      <p:sp>
        <p:nvSpPr>
          <p:cNvPr id="125" name="Google Shape;125;gbb041db1dd_0_10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b="1" lang="en-CA"/>
              <a:t>Your task:</a:t>
            </a:r>
            <a:endParaRPr b="1"/>
          </a:p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CA"/>
              <a:t>Create a music player with songs and LED displays to help people stay entertained</a:t>
            </a:r>
            <a:endParaRPr/>
          </a:p>
        </p:txBody>
      </p:sp>
      <p:pic>
        <p:nvPicPr>
          <p:cNvPr id="126" name="Google Shape;126;gbb041db1dd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4976" y="1764951"/>
            <a:ext cx="3935225" cy="393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bb041db1dd_0_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Challenge Rules</a:t>
            </a:r>
            <a:endParaRPr/>
          </a:p>
        </p:txBody>
      </p:sp>
      <p:sp>
        <p:nvSpPr>
          <p:cNvPr id="132" name="Google Shape;132;gbb041db1dd_0_15"/>
          <p:cNvSpPr txBox="1"/>
          <p:nvPr>
            <p:ph idx="1" type="body"/>
          </p:nvPr>
        </p:nvSpPr>
        <p:spPr>
          <a:xfrm>
            <a:off x="457200" y="1600200"/>
            <a:ext cx="48240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CA"/>
              <a:t>Include at least 3 melodies with a different icon displayed on the LED display for each melody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CA"/>
              <a:t>Must play each melody in order, and restart the first melody after the last one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33" name="Google Shape;133;gbb041db1dd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7450" y="1577425"/>
            <a:ext cx="3147725" cy="95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bb041db1dd_0_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07450" y="2895600"/>
            <a:ext cx="3147725" cy="507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bb041db1dd_0_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7973" y="3698598"/>
            <a:ext cx="1958125" cy="19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bb041db1dd_0_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96675" y="3698596"/>
            <a:ext cx="1169600" cy="15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bb041db1dd_0_6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Challenge Rules</a:t>
            </a:r>
            <a:endParaRPr/>
          </a:p>
        </p:txBody>
      </p:sp>
      <p:sp>
        <p:nvSpPr>
          <p:cNvPr id="142" name="Google Shape;142;gbb041db1dd_0_65"/>
          <p:cNvSpPr txBox="1"/>
          <p:nvPr>
            <p:ph idx="1" type="body"/>
          </p:nvPr>
        </p:nvSpPr>
        <p:spPr>
          <a:xfrm>
            <a:off x="457200" y="1600200"/>
            <a:ext cx="8055000" cy="23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CA"/>
              <a:t>Must have at least two features using buttons (e.g. volume up/volume down, mute/unmute, next/previous, etc.)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43" name="Google Shape;143;gbb041db1dd_0_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6926" y="3199124"/>
            <a:ext cx="7052801" cy="29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Red Orange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2016-05-02T03:24:53Z</dcterms:created>
  <dc:creator>Kelly Xu</dc:creator>
</cp:coreProperties>
</file>