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0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99" r:id="rId3"/>
    <p:sldId id="315" r:id="rId4"/>
    <p:sldId id="260" r:id="rId5"/>
    <p:sldId id="268" r:id="rId6"/>
    <p:sldId id="317" r:id="rId7"/>
    <p:sldId id="264" r:id="rId8"/>
    <p:sldId id="266" r:id="rId9"/>
    <p:sldId id="305" r:id="rId10"/>
    <p:sldId id="302" r:id="rId11"/>
    <p:sldId id="265" r:id="rId12"/>
    <p:sldId id="296" r:id="rId13"/>
    <p:sldId id="293" r:id="rId14"/>
    <p:sldId id="277" r:id="rId15"/>
    <p:sldId id="314" r:id="rId16"/>
    <p:sldId id="318" r:id="rId17"/>
    <p:sldId id="321" r:id="rId18"/>
    <p:sldId id="319" r:id="rId19"/>
    <p:sldId id="316" r:id="rId20"/>
    <p:sldId id="30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195" autoAdjust="0"/>
  </p:normalViewPr>
  <p:slideViewPr>
    <p:cSldViewPr>
      <p:cViewPr varScale="1">
        <p:scale>
          <a:sx n="69" d="100"/>
          <a:sy n="69" d="100"/>
        </p:scale>
        <p:origin x="7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A216A-1BC4-442B-B34B-4139492179AE}" type="datetimeFigureOut">
              <a:rPr lang="en-CA" smtClean="0"/>
              <a:t>2022-03-05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7CF35-5538-4E09-BC07-1F348C5AC7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7218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Welcome everyone to the work period for the 19</a:t>
            </a:r>
            <a:r>
              <a:rPr lang="en-CA" baseline="30000" dirty="0"/>
              <a:t>th</a:t>
            </a:r>
            <a:r>
              <a:rPr lang="en-CA" dirty="0"/>
              <a:t> annual IEEE Ottawa Robotics Competition. We are happy to have you here today and hope you all have a productive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7CF35-5538-4E09-BC07-1F348C5AC706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8388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Even when you do not know what to do, there are many places you can go to get help.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7CF35-5538-4E09-BC07-1F348C5AC706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0182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We remind everyone that these slides are a very broad overview of the rules and that your teams must read the rules in their entirety to ensure you have them all.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7CF35-5538-4E09-BC07-1F348C5AC706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9010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7CF35-5538-4E09-BC07-1F348C5AC706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1995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So, a couple housekeeping notes for team supervisors.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7CF35-5538-4E09-BC07-1F348C5AC706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7859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Remember that you can help with basic help or wherever safety is a concern. While this is a competition, the goal should be for learning to happen. So, you can do things like clarify rules or guiding teams towards the right path, but you should not be programming and/or building their robots for them. We will have unmarked volunteers who will be monitoring for inappropriate behaviour. While not disqualified, one team supervisor was caught inappropriately helping their team.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7CF35-5538-4E09-BC07-1F348C5AC706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5651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Go through mark breakdown.</a:t>
            </a:r>
          </a:p>
          <a:p>
            <a:r>
              <a:rPr lang="en-CA" dirty="0"/>
              <a:t>Emphasize importance of working hard on both parts in two different ways… </a:t>
            </a:r>
          </a:p>
          <a:p>
            <a:pPr marL="228600" indent="-228600">
              <a:buAutoNum type="arabicPeriod"/>
            </a:pPr>
            <a:r>
              <a:rPr lang="en-CA" dirty="0"/>
              <a:t>To ensure they win. One team came in 1</a:t>
            </a:r>
            <a:r>
              <a:rPr lang="en-CA" baseline="30000" dirty="0"/>
              <a:t>st</a:t>
            </a:r>
            <a:r>
              <a:rPr lang="en-CA" dirty="0"/>
              <a:t> in the challenge, but fell to 7</a:t>
            </a:r>
            <a:r>
              <a:rPr lang="en-CA" baseline="30000" dirty="0"/>
              <a:t>th</a:t>
            </a:r>
            <a:r>
              <a:rPr lang="en-CA" dirty="0"/>
              <a:t> overall because of the interview component.</a:t>
            </a:r>
          </a:p>
          <a:p>
            <a:pPr marL="228600" indent="-228600">
              <a:buAutoNum type="arabicPeriod"/>
            </a:pPr>
            <a:r>
              <a:rPr lang="en-CA" dirty="0"/>
              <a:t>So they can develop useful skills later on in life. They need to be able to answer questions on the spot and know their stuff inside and 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7CF35-5538-4E09-BC07-1F348C5AC706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8843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7CF35-5538-4E09-BC07-1F348C5AC706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141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This is more of a suggestion, but it is good practice for science and engineering.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7CF35-5538-4E09-BC07-1F348C5AC706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439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We have had teams who end up saying that they didn’t know about certain rules, but they are all there for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7CF35-5538-4E09-BC07-1F348C5AC706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4965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5816" y="3789040"/>
            <a:ext cx="5544616" cy="11269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4D3A-43BC-4704-BC7C-0B049A46ADA2}" type="datetimeFigureOut">
              <a:rPr lang="en-CA" smtClean="0"/>
              <a:t>2022-03-05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8268-FA65-4832-83DC-249D6D39615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4D3A-43BC-4704-BC7C-0B049A46ADA2}" type="datetimeFigureOut">
              <a:rPr lang="en-CA" smtClean="0"/>
              <a:t>2022-03-05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8268-FA65-4832-83DC-249D6D39615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4D3A-43BC-4704-BC7C-0B049A46ADA2}" type="datetimeFigureOut">
              <a:rPr lang="en-CA" smtClean="0"/>
              <a:t>2022-03-05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8268-FA65-4832-83DC-249D6D39615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4D3A-43BC-4704-BC7C-0B049A46ADA2}" type="datetimeFigureOut">
              <a:rPr lang="en-CA" smtClean="0"/>
              <a:t>2022-03-05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8268-FA65-4832-83DC-249D6D39615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4D3A-43BC-4704-BC7C-0B049A46ADA2}" type="datetimeFigureOut">
              <a:rPr lang="en-CA" smtClean="0"/>
              <a:t>2022-03-05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8268-FA65-4832-83DC-249D6D39615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4D3A-43BC-4704-BC7C-0B049A46ADA2}" type="datetimeFigureOut">
              <a:rPr lang="en-CA" smtClean="0"/>
              <a:t>2022-03-05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8268-FA65-4832-83DC-249D6D39615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4D3A-43BC-4704-BC7C-0B049A46ADA2}" type="datetimeFigureOut">
              <a:rPr lang="en-CA" smtClean="0"/>
              <a:t>2022-03-05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8268-FA65-4832-83DC-249D6D39615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4D3A-43BC-4704-BC7C-0B049A46ADA2}" type="datetimeFigureOut">
              <a:rPr lang="en-CA" smtClean="0"/>
              <a:t>2022-03-05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8268-FA65-4832-83DC-249D6D39615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4D3A-43BC-4704-BC7C-0B049A46ADA2}" type="datetimeFigureOut">
              <a:rPr lang="en-CA" smtClean="0"/>
              <a:t>2022-03-05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8268-FA65-4832-83DC-249D6D39615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4D3A-43BC-4704-BC7C-0B049A46ADA2}" type="datetimeFigureOut">
              <a:rPr lang="en-CA" smtClean="0"/>
              <a:t>2022-03-05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8268-FA65-4832-83DC-249D6D39615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4D3A-43BC-4704-BC7C-0B049A46ADA2}" type="datetimeFigureOut">
              <a:rPr lang="en-CA" smtClean="0"/>
              <a:t>2022-03-05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8268-FA65-4832-83DC-249D6D39615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74D3A-43BC-4704-BC7C-0B049A46ADA2}" type="datetimeFigureOut">
              <a:rPr lang="en-CA" smtClean="0"/>
              <a:t>2022-03-05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58268-FA65-4832-83DC-249D6D396159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hyperlink" Target="http://orc.ieeeottawa.ca/ressources" TargetMode="Externa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hyperlink" Target="http://orc.ieeeottawa.ca/resources" TargetMode="Externa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jp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rc.ieeeottawa.ca/agility-challenge/" TargetMode="External"/><Relationship Id="rId3" Type="http://schemas.openxmlformats.org/officeDocument/2006/relationships/tags" Target="../tags/tag5.xml"/><Relationship Id="rId7" Type="http://schemas.openxmlformats.org/officeDocument/2006/relationships/hyperlink" Target="http://www.orc.ieeeottawa.ca/lego/" TargetMode="Externa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6.xml"/><Relationship Id="rId9" Type="http://schemas.openxmlformats.org/officeDocument/2006/relationships/hyperlink" Target="http://www.orc.ieeeottawa.ca/da-vinci/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mailto:orcinfo@ieeeottawa.ca" TargetMode="External"/><Relationship Id="rId3" Type="http://schemas.openxmlformats.org/officeDocument/2006/relationships/tags" Target="../tags/tag42.xml"/><Relationship Id="rId7" Type="http://schemas.openxmlformats.org/officeDocument/2006/relationships/hyperlink" Target="mailto:ieeeorcfinance@gmail.com" TargetMode="Externa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hyperlink" Target="mailto:orclego@gmail.com" TargetMode="Externa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.jp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11560" y="1886967"/>
            <a:ext cx="7772400" cy="1470025"/>
          </a:xfrm>
        </p:spPr>
        <p:txBody>
          <a:bodyPr>
            <a:noAutofit/>
          </a:bodyPr>
          <a:lstStyle/>
          <a:p>
            <a:r>
              <a:rPr lang="en-CA" sz="4000" dirty="0"/>
              <a:t>19th Annual IEEE </a:t>
            </a:r>
            <a:br>
              <a:rPr lang="en-CA" sz="4000" dirty="0"/>
            </a:br>
            <a:r>
              <a:rPr lang="en-CA" sz="4000" dirty="0"/>
              <a:t>Ottawa Robotics Competition</a:t>
            </a:r>
            <a:br>
              <a:rPr lang="en-CA" sz="4000" dirty="0"/>
            </a:br>
            <a:r>
              <a:rPr lang="en-CA" sz="4000" dirty="0"/>
              <a:t>19</a:t>
            </a:r>
            <a:r>
              <a:rPr lang="en-CA" sz="4000" baseline="30000" dirty="0"/>
              <a:t>e </a:t>
            </a:r>
            <a:r>
              <a:rPr lang="en-CA" sz="4000" dirty="0"/>
              <a:t>Comp</a:t>
            </a:r>
            <a:r>
              <a:rPr lang="en-US" sz="4000" dirty="0" err="1"/>
              <a:t>étition</a:t>
            </a:r>
            <a:r>
              <a:rPr lang="en-US" sz="4000" dirty="0"/>
              <a:t> </a:t>
            </a:r>
            <a:r>
              <a:rPr lang="en-US" sz="4000" dirty="0" err="1"/>
              <a:t>annuelle</a:t>
            </a:r>
            <a:r>
              <a:rPr lang="en-US" sz="4000" dirty="0"/>
              <a:t> de </a:t>
            </a:r>
            <a:r>
              <a:rPr lang="en-US" sz="4000" dirty="0" err="1"/>
              <a:t>robotique</a:t>
            </a:r>
            <a:r>
              <a:rPr lang="en-US" sz="4000" dirty="0"/>
              <a:t> </a:t>
            </a:r>
            <a:r>
              <a:rPr lang="en-US" sz="4000" dirty="0" err="1"/>
              <a:t>d’Ottawa</a:t>
            </a:r>
            <a:r>
              <a:rPr lang="en-US" sz="4000" dirty="0"/>
              <a:t> </a:t>
            </a:r>
            <a:r>
              <a:rPr lang="en-US" sz="4000" dirty="0" err="1"/>
              <a:t>d’IEEE</a:t>
            </a:r>
            <a:endParaRPr lang="en-CA" sz="4000" baseline="30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843808" y="4869160"/>
            <a:ext cx="6264696" cy="1126976"/>
          </a:xfrm>
        </p:spPr>
        <p:txBody>
          <a:bodyPr>
            <a:noAutofit/>
          </a:bodyPr>
          <a:lstStyle/>
          <a:p>
            <a:r>
              <a:rPr lang="en-CA" dirty="0"/>
              <a:t>LEGO DaVinci Challenge Workshop</a:t>
            </a:r>
            <a:endParaRPr lang="en-US" dirty="0"/>
          </a:p>
          <a:p>
            <a:r>
              <a:rPr lang="en-US" dirty="0"/>
              <a:t>March 5</a:t>
            </a:r>
            <a:r>
              <a:rPr lang="en-US" baseline="30000" dirty="0"/>
              <a:t>th</a:t>
            </a:r>
            <a:r>
              <a:rPr lang="en-US" dirty="0"/>
              <a:t>, 2022 </a:t>
            </a:r>
            <a:endParaRPr lang="en-CA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/>
              <a:t>During each meeting</a:t>
            </a:r>
            <a:br>
              <a:rPr lang="en-CA" dirty="0"/>
            </a:br>
            <a:r>
              <a:rPr lang="en-CA" dirty="0"/>
              <a:t>Durant </a:t>
            </a:r>
            <a:r>
              <a:rPr lang="en-CA" dirty="0" err="1"/>
              <a:t>chaque</a:t>
            </a:r>
            <a:r>
              <a:rPr lang="en-CA" dirty="0"/>
              <a:t> rencontre </a:t>
            </a:r>
            <a:r>
              <a:rPr lang="en-CA" dirty="0" err="1"/>
              <a:t>d’équipe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3898776" cy="4525963"/>
          </a:xfrm>
        </p:spPr>
        <p:txBody>
          <a:bodyPr>
            <a:normAutofit fontScale="85000" lnSpcReduction="20000"/>
          </a:bodyPr>
          <a:lstStyle/>
          <a:p>
            <a:r>
              <a:rPr lang="en-CA" dirty="0"/>
              <a:t>Have at least one team member write down what happened and why</a:t>
            </a:r>
          </a:p>
          <a:p>
            <a:pPr lvl="1"/>
            <a:r>
              <a:rPr lang="en-CA" dirty="0"/>
              <a:t>Design / program changes</a:t>
            </a:r>
          </a:p>
          <a:p>
            <a:pPr lvl="1"/>
            <a:r>
              <a:rPr lang="en-CA" dirty="0"/>
              <a:t>Accomplishments</a:t>
            </a:r>
          </a:p>
          <a:p>
            <a:pPr lvl="1"/>
            <a:r>
              <a:rPr lang="en-CA" dirty="0"/>
              <a:t>Difficulties</a:t>
            </a:r>
          </a:p>
          <a:p>
            <a:pPr lvl="1"/>
            <a:r>
              <a:rPr lang="en-CA" dirty="0"/>
              <a:t>Testing and results</a:t>
            </a:r>
          </a:p>
          <a:p>
            <a:pPr lvl="1"/>
            <a:r>
              <a:rPr lang="en-CA" dirty="0"/>
              <a:t>Etc.</a:t>
            </a:r>
          </a:p>
          <a:p>
            <a:r>
              <a:rPr lang="en-CA" dirty="0"/>
              <a:t>Even though it’s optional, this is a good habit to develop and will help you in preparing for Interviews in the future.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355976" y="1600200"/>
            <a:ext cx="4330824" cy="4525963"/>
          </a:xfrm>
        </p:spPr>
        <p:txBody>
          <a:bodyPr>
            <a:normAutofit fontScale="85000" lnSpcReduction="20000"/>
          </a:bodyPr>
          <a:lstStyle/>
          <a:p>
            <a:r>
              <a:rPr lang="en-CA" dirty="0" err="1"/>
              <a:t>Assurez-vous</a:t>
            </a:r>
            <a:r>
              <a:rPr lang="en-CA" dirty="0"/>
              <a:t> </a:t>
            </a:r>
            <a:r>
              <a:rPr lang="en-CA" dirty="0" err="1"/>
              <a:t>qu’un</a:t>
            </a:r>
            <a:r>
              <a:rPr lang="en-CA" dirty="0"/>
              <a:t> </a:t>
            </a:r>
            <a:r>
              <a:rPr lang="en-CA" dirty="0" err="1"/>
              <a:t>membre</a:t>
            </a:r>
            <a:r>
              <a:rPr lang="en-CA" dirty="0"/>
              <a:t> de </a:t>
            </a:r>
            <a:r>
              <a:rPr lang="en-CA" dirty="0" err="1"/>
              <a:t>l’équipe</a:t>
            </a:r>
            <a:r>
              <a:rPr lang="en-CA" dirty="0"/>
              <a:t> note </a:t>
            </a:r>
            <a:r>
              <a:rPr lang="en-CA" dirty="0" err="1"/>
              <a:t>ce</a:t>
            </a:r>
            <a:r>
              <a:rPr lang="en-CA" dirty="0"/>
              <a:t> qui </a:t>
            </a:r>
            <a:r>
              <a:rPr lang="en-CA" dirty="0" err="1"/>
              <a:t>est</a:t>
            </a:r>
            <a:r>
              <a:rPr lang="en-CA" dirty="0"/>
              <a:t> </a:t>
            </a:r>
            <a:r>
              <a:rPr lang="en-CA" dirty="0" err="1"/>
              <a:t>arrivé</a:t>
            </a:r>
            <a:r>
              <a:rPr lang="en-CA" dirty="0"/>
              <a:t> et </a:t>
            </a:r>
            <a:r>
              <a:rPr lang="en-CA" dirty="0" err="1"/>
              <a:t>pourquoi</a:t>
            </a:r>
            <a:endParaRPr lang="en-CA" dirty="0"/>
          </a:p>
          <a:p>
            <a:pPr lvl="1"/>
            <a:r>
              <a:rPr lang="en-CA" dirty="0" err="1"/>
              <a:t>Changements</a:t>
            </a:r>
            <a:r>
              <a:rPr lang="en-CA" dirty="0"/>
              <a:t> à </a:t>
            </a:r>
            <a:r>
              <a:rPr lang="en-CA" dirty="0" err="1"/>
              <a:t>vos</a:t>
            </a:r>
            <a:r>
              <a:rPr lang="en-CA" dirty="0"/>
              <a:t> programmes </a:t>
            </a:r>
            <a:r>
              <a:rPr lang="en-CA" dirty="0" err="1"/>
              <a:t>ou</a:t>
            </a:r>
            <a:r>
              <a:rPr lang="en-CA" dirty="0"/>
              <a:t> designs</a:t>
            </a:r>
          </a:p>
          <a:p>
            <a:pPr lvl="1"/>
            <a:r>
              <a:rPr lang="en-CA" dirty="0" err="1"/>
              <a:t>Accomplissements</a:t>
            </a:r>
            <a:endParaRPr lang="en-CA" dirty="0"/>
          </a:p>
          <a:p>
            <a:pPr lvl="1"/>
            <a:r>
              <a:rPr lang="en-CA" dirty="0" err="1"/>
              <a:t>Jalons</a:t>
            </a:r>
            <a:r>
              <a:rPr lang="en-CA" dirty="0"/>
              <a:t> / </a:t>
            </a:r>
            <a:r>
              <a:rPr lang="en-CA" dirty="0" err="1"/>
              <a:t>difficultés</a:t>
            </a:r>
            <a:endParaRPr lang="en-CA" dirty="0"/>
          </a:p>
          <a:p>
            <a:pPr lvl="1"/>
            <a:r>
              <a:rPr lang="en-CA" dirty="0" err="1"/>
              <a:t>Essais</a:t>
            </a:r>
            <a:r>
              <a:rPr lang="en-CA" dirty="0"/>
              <a:t> et </a:t>
            </a:r>
            <a:r>
              <a:rPr lang="en-CA" dirty="0" err="1"/>
              <a:t>résultats</a:t>
            </a:r>
            <a:endParaRPr lang="en-CA" dirty="0"/>
          </a:p>
          <a:p>
            <a:pPr lvl="1"/>
            <a:r>
              <a:rPr lang="en-CA" dirty="0"/>
              <a:t>Etc.</a:t>
            </a:r>
          </a:p>
          <a:p>
            <a:r>
              <a:rPr lang="en-CA" dirty="0"/>
              <a:t>M</a:t>
            </a:r>
            <a:r>
              <a:rPr lang="fr-CA" dirty="0" err="1"/>
              <a:t>ême</a:t>
            </a:r>
            <a:r>
              <a:rPr lang="fr-CA" dirty="0"/>
              <a:t> s’il est optionnel, i</a:t>
            </a:r>
            <a:r>
              <a:rPr lang="en-CA" dirty="0"/>
              <a:t>l </a:t>
            </a:r>
            <a:r>
              <a:rPr lang="en-CA" dirty="0" err="1"/>
              <a:t>est</a:t>
            </a:r>
            <a:r>
              <a:rPr lang="en-CA" dirty="0"/>
              <a:t> bon de </a:t>
            </a:r>
            <a:r>
              <a:rPr lang="en-CA" dirty="0" err="1"/>
              <a:t>développer</a:t>
            </a:r>
            <a:r>
              <a:rPr lang="en-CA" dirty="0"/>
              <a:t> </a:t>
            </a:r>
            <a:r>
              <a:rPr lang="en-CA" dirty="0" err="1"/>
              <a:t>cet</a:t>
            </a:r>
            <a:r>
              <a:rPr lang="en-CA" dirty="0"/>
              <a:t> habitude. De plus, </a:t>
            </a:r>
            <a:r>
              <a:rPr lang="en-CA" dirty="0" err="1"/>
              <a:t>il</a:t>
            </a:r>
            <a:r>
              <a:rPr lang="en-CA" dirty="0"/>
              <a:t> </a:t>
            </a:r>
            <a:r>
              <a:rPr lang="en-CA" dirty="0" err="1"/>
              <a:t>aidera</a:t>
            </a:r>
            <a:r>
              <a:rPr lang="en-CA" dirty="0"/>
              <a:t> avec </a:t>
            </a:r>
            <a:r>
              <a:rPr lang="en-CA" dirty="0" err="1"/>
              <a:t>vos</a:t>
            </a:r>
            <a:r>
              <a:rPr lang="en-CA" dirty="0"/>
              <a:t> </a:t>
            </a:r>
            <a:r>
              <a:rPr lang="en-CA" dirty="0" err="1"/>
              <a:t>pr</a:t>
            </a:r>
            <a:r>
              <a:rPr lang="fr-CA" dirty="0" err="1"/>
              <a:t>éparations</a:t>
            </a:r>
            <a:r>
              <a:rPr lang="fr-CA" dirty="0"/>
              <a:t> pour l’entrevue.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76432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Lego Challenges</a:t>
            </a:r>
            <a:br>
              <a:rPr lang="en-US" dirty="0"/>
            </a:br>
            <a:r>
              <a:rPr lang="en-US" dirty="0" err="1"/>
              <a:t>Concours</a:t>
            </a:r>
            <a:r>
              <a:rPr lang="en-US" dirty="0"/>
              <a:t> Lego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1466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Note About LEGO Rules</a:t>
            </a:r>
            <a:br>
              <a:rPr lang="en-US" dirty="0"/>
            </a:br>
            <a:r>
              <a:rPr lang="en-US" dirty="0"/>
              <a:t>Avis </a:t>
            </a:r>
            <a:r>
              <a:rPr lang="en-US" dirty="0" err="1"/>
              <a:t>concernant</a:t>
            </a:r>
            <a:r>
              <a:rPr lang="en-US" dirty="0"/>
              <a:t> les </a:t>
            </a:r>
            <a:r>
              <a:rPr lang="en-US" dirty="0" err="1"/>
              <a:t>règles</a:t>
            </a:r>
            <a:r>
              <a:rPr lang="en-US" dirty="0"/>
              <a:t> LEGO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199" y="1600200"/>
            <a:ext cx="3682753" cy="4525963"/>
          </a:xfrm>
        </p:spPr>
        <p:txBody>
          <a:bodyPr>
            <a:normAutofit/>
          </a:bodyPr>
          <a:lstStyle/>
          <a:p>
            <a:r>
              <a:rPr lang="en-US" dirty="0"/>
              <a:t>The challenge has three sets of rules:</a:t>
            </a:r>
          </a:p>
          <a:p>
            <a:pPr lvl="1"/>
            <a:r>
              <a:rPr lang="en-US" dirty="0"/>
              <a:t>General Lego Challenge rules</a:t>
            </a:r>
          </a:p>
          <a:p>
            <a:pPr lvl="1"/>
            <a:r>
              <a:rPr lang="en-US" dirty="0"/>
              <a:t>Specific challenge rules</a:t>
            </a:r>
          </a:p>
          <a:p>
            <a:pPr lvl="1"/>
            <a:r>
              <a:rPr lang="en-US" dirty="0"/>
              <a:t>Report Rules</a:t>
            </a:r>
          </a:p>
          <a:p>
            <a:r>
              <a:rPr lang="en-US" dirty="0"/>
              <a:t>Make sure to read all three sets of rules!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283968" y="1600200"/>
            <a:ext cx="4402832" cy="4525963"/>
          </a:xfrm>
        </p:spPr>
        <p:txBody>
          <a:bodyPr>
            <a:normAutofit/>
          </a:bodyPr>
          <a:lstStyle/>
          <a:p>
            <a:r>
              <a:rPr lang="en-US" dirty="0"/>
              <a:t>Le concours </a:t>
            </a:r>
            <a:r>
              <a:rPr lang="en-US" dirty="0" err="1"/>
              <a:t>contient</a:t>
            </a:r>
            <a:r>
              <a:rPr lang="en-US" dirty="0"/>
              <a:t> trois </a:t>
            </a:r>
            <a:r>
              <a:rPr lang="en-US" dirty="0" err="1"/>
              <a:t>séries</a:t>
            </a:r>
            <a:r>
              <a:rPr lang="en-US" dirty="0"/>
              <a:t> de </a:t>
            </a:r>
            <a:r>
              <a:rPr lang="en-US" dirty="0" err="1"/>
              <a:t>règles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Règles</a:t>
            </a:r>
            <a:r>
              <a:rPr lang="en-US" dirty="0"/>
              <a:t> </a:t>
            </a:r>
            <a:r>
              <a:rPr lang="en-US" dirty="0" err="1"/>
              <a:t>générales</a:t>
            </a:r>
            <a:r>
              <a:rPr lang="en-US" dirty="0"/>
              <a:t> des </a:t>
            </a:r>
            <a:r>
              <a:rPr lang="en-US" dirty="0" err="1"/>
              <a:t>concours</a:t>
            </a:r>
            <a:r>
              <a:rPr lang="en-US" dirty="0"/>
              <a:t> Lego</a:t>
            </a:r>
          </a:p>
          <a:p>
            <a:pPr lvl="1"/>
            <a:r>
              <a:rPr lang="en-US" dirty="0" err="1">
                <a:highlight>
                  <a:srgbClr val="FFFF00"/>
                </a:highlight>
              </a:rPr>
              <a:t>Règles</a:t>
            </a:r>
            <a:r>
              <a:rPr lang="en-US" dirty="0">
                <a:highlight>
                  <a:srgbClr val="FFFF00"/>
                </a:highlight>
              </a:rPr>
              <a:t> pour </a:t>
            </a:r>
            <a:r>
              <a:rPr lang="en-US" dirty="0" err="1">
                <a:highlight>
                  <a:srgbClr val="FFFF00"/>
                </a:highlight>
              </a:rPr>
              <a:t>l’entrevue</a:t>
            </a:r>
            <a:endParaRPr lang="en-US" dirty="0">
              <a:highlight>
                <a:srgbClr val="FFFF00"/>
              </a:highlight>
            </a:endParaRPr>
          </a:p>
          <a:p>
            <a:pPr lvl="1"/>
            <a:r>
              <a:rPr lang="en-US" dirty="0" err="1"/>
              <a:t>Règles</a:t>
            </a:r>
            <a:r>
              <a:rPr lang="en-US" dirty="0"/>
              <a:t> </a:t>
            </a:r>
            <a:r>
              <a:rPr lang="en-US" dirty="0" err="1"/>
              <a:t>spécifiques</a:t>
            </a:r>
            <a:r>
              <a:rPr lang="en-US" dirty="0"/>
              <a:t> à </a:t>
            </a:r>
            <a:r>
              <a:rPr lang="en-US" dirty="0" err="1"/>
              <a:t>chaque</a:t>
            </a:r>
            <a:r>
              <a:rPr lang="en-US" dirty="0"/>
              <a:t> </a:t>
            </a:r>
            <a:r>
              <a:rPr lang="en-US" dirty="0" err="1"/>
              <a:t>concours</a:t>
            </a:r>
            <a:endParaRPr lang="en-US" dirty="0"/>
          </a:p>
          <a:p>
            <a:r>
              <a:rPr lang="en-US" dirty="0" err="1"/>
              <a:t>Assurez-vous</a:t>
            </a:r>
            <a:r>
              <a:rPr lang="en-US" dirty="0"/>
              <a:t> de lire les trois </a:t>
            </a:r>
            <a:r>
              <a:rPr lang="en-US" dirty="0" err="1"/>
              <a:t>séries</a:t>
            </a:r>
            <a:r>
              <a:rPr lang="en-US" dirty="0"/>
              <a:t> de </a:t>
            </a:r>
            <a:r>
              <a:rPr lang="en-US" dirty="0" err="1"/>
              <a:t>règles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25239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Tutorials | </a:t>
            </a:r>
            <a:r>
              <a:rPr lang="en-US" dirty="0" err="1"/>
              <a:t>Tutoriels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3466728" cy="4525963"/>
          </a:xfrm>
        </p:spPr>
        <p:txBody>
          <a:bodyPr>
            <a:normAutofit/>
          </a:bodyPr>
          <a:lstStyle/>
          <a:p>
            <a:r>
              <a:rPr lang="en-US" dirty="0"/>
              <a:t>There are four places you can go for Lego Mindstorms help:</a:t>
            </a:r>
          </a:p>
          <a:p>
            <a:pPr lvl="1"/>
            <a:r>
              <a:rPr lang="en-US" dirty="0"/>
              <a:t>Lego Mindstorms Help Menu</a:t>
            </a:r>
          </a:p>
          <a:p>
            <a:pPr lvl="1"/>
            <a:r>
              <a:rPr lang="en-US" dirty="0">
                <a:hlinkClick r:id="rId6"/>
              </a:rPr>
              <a:t>http://orc.ieeeottawa.ca/resources</a:t>
            </a:r>
            <a:endParaRPr lang="en-US" dirty="0"/>
          </a:p>
          <a:p>
            <a:pPr lvl="1"/>
            <a:r>
              <a:rPr lang="en-US" dirty="0"/>
              <a:t>YouTube</a:t>
            </a:r>
          </a:p>
          <a:p>
            <a:pPr lvl="1"/>
            <a:r>
              <a:rPr lang="en-US" dirty="0"/>
              <a:t>Other teams</a:t>
            </a:r>
          </a:p>
          <a:p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211960" y="1600200"/>
            <a:ext cx="4474840" cy="4525963"/>
          </a:xfrm>
        </p:spPr>
        <p:txBody>
          <a:bodyPr>
            <a:normAutofit/>
          </a:bodyPr>
          <a:lstStyle/>
          <a:p>
            <a:r>
              <a:rPr lang="en-US" dirty="0"/>
              <a:t>Il y a </a:t>
            </a:r>
            <a:r>
              <a:rPr lang="en-US" dirty="0" err="1"/>
              <a:t>quatre</a:t>
            </a:r>
            <a:r>
              <a:rPr lang="en-US" dirty="0"/>
              <a:t> places </a:t>
            </a:r>
            <a:r>
              <a:rPr lang="en-US" dirty="0" err="1"/>
              <a:t>où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pouvez</a:t>
            </a:r>
            <a:r>
              <a:rPr lang="en-US" dirty="0"/>
              <a:t> </a:t>
            </a:r>
            <a:r>
              <a:rPr lang="en-US" dirty="0" err="1"/>
              <a:t>trouver</a:t>
            </a:r>
            <a:r>
              <a:rPr lang="en-US" dirty="0"/>
              <a:t> de </a:t>
            </a:r>
            <a:r>
              <a:rPr lang="en-US" dirty="0" err="1"/>
              <a:t>l’aide</a:t>
            </a:r>
            <a:r>
              <a:rPr lang="en-US" dirty="0"/>
              <a:t> pour le Lego Mindstorms:</a:t>
            </a:r>
          </a:p>
          <a:p>
            <a:pPr lvl="1"/>
            <a:r>
              <a:rPr lang="en-US" dirty="0"/>
              <a:t>Menu </a:t>
            </a:r>
            <a:r>
              <a:rPr lang="en-US" dirty="0" err="1"/>
              <a:t>d’aide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le </a:t>
            </a:r>
            <a:r>
              <a:rPr lang="en-US" dirty="0" err="1"/>
              <a:t>logiciel</a:t>
            </a:r>
            <a:r>
              <a:rPr lang="en-US" dirty="0"/>
              <a:t> Lego Mindstorms</a:t>
            </a:r>
          </a:p>
          <a:p>
            <a:pPr lvl="1"/>
            <a:r>
              <a:rPr lang="en-US" dirty="0">
                <a:hlinkClick r:id="rId7"/>
              </a:rPr>
              <a:t>http://orc.ieeeottawa.ca/ressources</a:t>
            </a:r>
            <a:endParaRPr lang="en-US" dirty="0"/>
          </a:p>
          <a:p>
            <a:pPr lvl="1"/>
            <a:r>
              <a:rPr lang="en-US" dirty="0"/>
              <a:t>YouTube</a:t>
            </a:r>
          </a:p>
          <a:p>
            <a:pPr lvl="1"/>
            <a:r>
              <a:rPr lang="en-US" dirty="0" err="1"/>
              <a:t>Autres</a:t>
            </a:r>
            <a:r>
              <a:rPr lang="en-US" dirty="0"/>
              <a:t> </a:t>
            </a:r>
            <a:r>
              <a:rPr lang="en-US" dirty="0" err="1"/>
              <a:t>équipes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06045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da Vinci | da Vinci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33922C-CCA3-4A6A-A6F5-4F8BE1BE48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2050"/>
            <a:ext cx="5848350" cy="5695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08CEE3-2CBA-4EF6-B426-17E8DE7EA7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157192"/>
            <a:ext cx="2334768" cy="1313688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"/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7" r="13922" b="14707"/>
          <a:stretch/>
        </p:blipFill>
        <p:spPr>
          <a:xfrm>
            <a:off x="5652119" y="1196752"/>
            <a:ext cx="3485711" cy="277709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E4C620-A52A-4D11-98E9-67101A2965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625" y="3933056"/>
            <a:ext cx="5026375" cy="292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86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da Vinci | da Vinci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 err="1"/>
              <a:t>Theme</a:t>
            </a:r>
            <a:r>
              <a:rPr lang="fr-CA" dirty="0"/>
              <a:t> </a:t>
            </a:r>
            <a:r>
              <a:rPr lang="fr-CA" dirty="0" err="1"/>
              <a:t>this</a:t>
            </a:r>
            <a:r>
              <a:rPr lang="fr-CA" dirty="0"/>
              <a:t> </a:t>
            </a:r>
            <a:r>
              <a:rPr lang="fr-CA" dirty="0" err="1"/>
              <a:t>year</a:t>
            </a:r>
            <a:r>
              <a:rPr lang="fr-CA" dirty="0"/>
              <a:t>:</a:t>
            </a:r>
          </a:p>
          <a:p>
            <a:pPr lvl="1"/>
            <a:r>
              <a:rPr lang="fr-CA" dirty="0" err="1"/>
              <a:t>Space</a:t>
            </a:r>
            <a:r>
              <a:rPr lang="fr-CA" dirty="0"/>
              <a:t> Exploration</a:t>
            </a:r>
          </a:p>
          <a:p>
            <a:r>
              <a:rPr lang="fr-CA" dirty="0"/>
              <a:t>Robots must return to </a:t>
            </a:r>
            <a:r>
              <a:rPr lang="fr-CA" dirty="0" err="1"/>
              <a:t>edge</a:t>
            </a:r>
            <a:r>
              <a:rPr lang="fr-CA" dirty="0"/>
              <a:t> of </a:t>
            </a:r>
            <a:r>
              <a:rPr lang="fr-CA" dirty="0" err="1"/>
              <a:t>paper</a:t>
            </a:r>
            <a:r>
              <a:rPr lang="fr-CA" dirty="0"/>
              <a:t> </a:t>
            </a:r>
            <a:r>
              <a:rPr lang="fr-CA" dirty="0" err="1"/>
              <a:t>before</a:t>
            </a:r>
            <a:r>
              <a:rPr lang="fr-CA" dirty="0"/>
              <a:t> </a:t>
            </a:r>
            <a:r>
              <a:rPr lang="fr-CA" dirty="0" err="1"/>
              <a:t>switching</a:t>
            </a:r>
            <a:r>
              <a:rPr lang="fr-CA" dirty="0"/>
              <a:t> </a:t>
            </a:r>
            <a:r>
              <a:rPr lang="fr-CA" dirty="0" err="1"/>
              <a:t>writing</a:t>
            </a:r>
            <a:r>
              <a:rPr lang="fr-CA" dirty="0"/>
              <a:t> </a:t>
            </a:r>
            <a:r>
              <a:rPr lang="fr-CA" dirty="0" err="1"/>
              <a:t>utensils</a:t>
            </a:r>
            <a:r>
              <a:rPr lang="fr-CA" dirty="0"/>
              <a:t> or programs</a:t>
            </a:r>
          </a:p>
          <a:p>
            <a:r>
              <a:rPr lang="fr-CA" sz="2800" dirty="0" err="1"/>
              <a:t>Your</a:t>
            </a:r>
            <a:r>
              <a:rPr lang="fr-CA" sz="2800" dirty="0"/>
              <a:t> robot must </a:t>
            </a:r>
            <a:r>
              <a:rPr lang="fr-CA" sz="2800" dirty="0" err="1"/>
              <a:t>always</a:t>
            </a:r>
            <a:r>
              <a:rPr lang="fr-CA" sz="2800" dirty="0"/>
              <a:t> start off the </a:t>
            </a:r>
            <a:r>
              <a:rPr lang="fr-CA" sz="2800" dirty="0" err="1"/>
              <a:t>same</a:t>
            </a:r>
            <a:r>
              <a:rPr lang="fr-CA" sz="2800" dirty="0"/>
              <a:t> </a:t>
            </a:r>
            <a:r>
              <a:rPr lang="fr-CA" sz="2800" dirty="0" err="1"/>
              <a:t>edge</a:t>
            </a:r>
            <a:r>
              <a:rPr lang="fr-CA" sz="2800" dirty="0"/>
              <a:t> of the </a:t>
            </a:r>
            <a:r>
              <a:rPr lang="fr-CA" sz="2800" dirty="0" err="1"/>
              <a:t>paper</a:t>
            </a:r>
            <a:endParaRPr lang="en-CA" dirty="0"/>
          </a:p>
          <a:p>
            <a:endParaRPr lang="fr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Thème cette année :</a:t>
            </a:r>
          </a:p>
          <a:p>
            <a:pPr lvl="1"/>
            <a:r>
              <a:rPr lang="fr-CA" dirty="0"/>
              <a:t>Exploration de l’espace</a:t>
            </a:r>
          </a:p>
          <a:p>
            <a:r>
              <a:rPr lang="fr-CA" dirty="0"/>
              <a:t>Robots doivent revenir à l’extrémité du papier avant de changer de feutre ou de logiciel</a:t>
            </a:r>
          </a:p>
          <a:p>
            <a:r>
              <a:rPr lang="fr-CA" sz="2800" dirty="0"/>
              <a:t>Votre robot doit commencer au même coin à chaque fois</a:t>
            </a:r>
            <a:endParaRPr lang="en-CA" dirty="0"/>
          </a:p>
          <a:p>
            <a:endParaRPr lang="fr-CA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98590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5ACADF4-4163-49EA-8E62-0CD9E002BE0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1664" y="274638"/>
            <a:ext cx="8686800" cy="7060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 err="1"/>
              <a:t>AGILIty</a:t>
            </a:r>
            <a:r>
              <a:rPr lang="fr-CA" dirty="0"/>
              <a:t> Challenge / Défi d’agilité</a:t>
            </a:r>
            <a:endParaRPr lang="en-CA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D384C9-C887-4236-8B39-102A7067E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767793"/>
            <a:ext cx="4644008" cy="30902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70561F-CC82-4AA6-B852-FAC2A0FE02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r="-19521"/>
          <a:stretch/>
        </p:blipFill>
        <p:spPr>
          <a:xfrm rot="5400000">
            <a:off x="-835793" y="3422154"/>
            <a:ext cx="6858000" cy="5143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3F3E2B-3B45-4E6A-A78F-323E8AC137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613" y="980728"/>
            <a:ext cx="448049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38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600" dirty="0">
                <a:effectLst/>
                <a:latin typeface="Verdana" panose="020B060403050404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Agility Challenge / Défi d’agilité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8147248" cy="4525963"/>
          </a:xfrm>
        </p:spPr>
        <p:txBody>
          <a:bodyPr>
            <a:normAutofit/>
          </a:bodyPr>
          <a:lstStyle/>
          <a:p>
            <a:r>
              <a:rPr lang="fr-CA" dirty="0"/>
              <a:t>Robots must start </a:t>
            </a:r>
            <a:r>
              <a:rPr lang="fr-CA" dirty="0" err="1"/>
              <a:t>behind</a:t>
            </a:r>
            <a:r>
              <a:rPr lang="fr-CA" dirty="0"/>
              <a:t> the start line.</a:t>
            </a:r>
          </a:p>
          <a:p>
            <a:r>
              <a:rPr lang="fr-CA" dirty="0" err="1"/>
              <a:t>They</a:t>
            </a:r>
            <a:r>
              <a:rPr lang="fr-CA" dirty="0"/>
              <a:t> must follow the course –</a:t>
            </a:r>
            <a:r>
              <a:rPr lang="fr-CA" dirty="0" err="1"/>
              <a:t>weaving</a:t>
            </a:r>
            <a:r>
              <a:rPr lang="fr-CA" dirty="0"/>
              <a:t> in and out of the </a:t>
            </a:r>
            <a:r>
              <a:rPr lang="fr-CA" dirty="0" err="1"/>
              <a:t>pillars</a:t>
            </a:r>
            <a:r>
              <a:rPr lang="fr-CA" dirty="0"/>
              <a:t>.</a:t>
            </a:r>
          </a:p>
          <a:p>
            <a:r>
              <a:rPr lang="fr-CA" dirty="0"/>
              <a:t>Robots must return to the start line and stop right </a:t>
            </a:r>
            <a:r>
              <a:rPr lang="fr-CA" dirty="0" err="1"/>
              <a:t>after</a:t>
            </a:r>
            <a:r>
              <a:rPr lang="fr-CA" dirty="0"/>
              <a:t> the line.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98238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B5BC59-221A-43ED-920A-AC834568E2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r="-19521"/>
          <a:stretch/>
        </p:blipFill>
        <p:spPr>
          <a:xfrm rot="5400000">
            <a:off x="71500" y="1969924"/>
            <a:ext cx="8928992" cy="669674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5E190D7-A8F9-4EC6-AD77-3274B9DD91D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1664" y="274638"/>
            <a:ext cx="8686800" cy="7060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3200" dirty="0" err="1"/>
              <a:t>AGILIty</a:t>
            </a:r>
            <a:r>
              <a:rPr lang="fr-CA" sz="3200" dirty="0"/>
              <a:t> Challenge / Défi d’agilité</a:t>
            </a:r>
            <a:endParaRPr lang="en-CA" sz="32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352E071-B4B0-4110-B4E8-D9ED59DB793B}"/>
              </a:ext>
            </a:extLst>
          </p:cNvPr>
          <p:cNvSpPr/>
          <p:nvPr/>
        </p:nvSpPr>
        <p:spPr>
          <a:xfrm>
            <a:off x="7236296" y="5805265"/>
            <a:ext cx="576064" cy="692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BDACEBD-F0F6-482B-BA04-88C12C52A265}"/>
              </a:ext>
            </a:extLst>
          </p:cNvPr>
          <p:cNvSpPr/>
          <p:nvPr/>
        </p:nvSpPr>
        <p:spPr>
          <a:xfrm rot="20061561">
            <a:off x="7236296" y="4725145"/>
            <a:ext cx="576064" cy="692696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90A6DFA-8686-471F-9FF1-F5FCD5D85D22}"/>
              </a:ext>
            </a:extLst>
          </p:cNvPr>
          <p:cNvSpPr/>
          <p:nvPr/>
        </p:nvSpPr>
        <p:spPr>
          <a:xfrm rot="17563703">
            <a:off x="6606601" y="4028485"/>
            <a:ext cx="576064" cy="692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AA42AE3-4179-4C72-8870-13458C055157}"/>
              </a:ext>
            </a:extLst>
          </p:cNvPr>
          <p:cNvSpPr/>
          <p:nvPr/>
        </p:nvSpPr>
        <p:spPr>
          <a:xfrm rot="18391680">
            <a:off x="3221555" y="1504034"/>
            <a:ext cx="576064" cy="692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B2324F7-C9BA-4F00-A053-21AF2958FF48}"/>
              </a:ext>
            </a:extLst>
          </p:cNvPr>
          <p:cNvSpPr/>
          <p:nvPr/>
        </p:nvSpPr>
        <p:spPr>
          <a:xfrm>
            <a:off x="5237777" y="3088209"/>
            <a:ext cx="576064" cy="692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79A02B1-8182-4E09-B10C-6CBA40B9A619}"/>
              </a:ext>
            </a:extLst>
          </p:cNvPr>
          <p:cNvSpPr/>
          <p:nvPr/>
        </p:nvSpPr>
        <p:spPr>
          <a:xfrm rot="3111990">
            <a:off x="5796136" y="2276873"/>
            <a:ext cx="576064" cy="692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8A70611-6FFB-49BD-B3CD-2C1C94FC6243}"/>
              </a:ext>
            </a:extLst>
          </p:cNvPr>
          <p:cNvSpPr/>
          <p:nvPr/>
        </p:nvSpPr>
        <p:spPr>
          <a:xfrm rot="679295">
            <a:off x="6462447" y="1722880"/>
            <a:ext cx="576064" cy="692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6EB5E12-CA91-4976-91DD-5187ABB6D5F6}"/>
              </a:ext>
            </a:extLst>
          </p:cNvPr>
          <p:cNvSpPr/>
          <p:nvPr/>
        </p:nvSpPr>
        <p:spPr>
          <a:xfrm rot="19546086">
            <a:off x="6301116" y="866738"/>
            <a:ext cx="576064" cy="692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8C0F32F-59FB-47A0-A107-FABE53189B8D}"/>
              </a:ext>
            </a:extLst>
          </p:cNvPr>
          <p:cNvSpPr/>
          <p:nvPr/>
        </p:nvSpPr>
        <p:spPr>
          <a:xfrm rot="13219053">
            <a:off x="5303743" y="1012817"/>
            <a:ext cx="576064" cy="692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7F7F59A-FC4B-419D-9C9E-D708DDD468ED}"/>
              </a:ext>
            </a:extLst>
          </p:cNvPr>
          <p:cNvSpPr/>
          <p:nvPr/>
        </p:nvSpPr>
        <p:spPr>
          <a:xfrm rot="3111990">
            <a:off x="4734255" y="1722880"/>
            <a:ext cx="576064" cy="692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7123283-C24C-483D-98B6-44CC33F28460}"/>
              </a:ext>
            </a:extLst>
          </p:cNvPr>
          <p:cNvSpPr/>
          <p:nvPr/>
        </p:nvSpPr>
        <p:spPr>
          <a:xfrm rot="5788046">
            <a:off x="3868467" y="1967703"/>
            <a:ext cx="576064" cy="692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DC08FF6-6254-42BD-B8E5-F062EB75A20A}"/>
              </a:ext>
            </a:extLst>
          </p:cNvPr>
          <p:cNvSpPr/>
          <p:nvPr/>
        </p:nvSpPr>
        <p:spPr>
          <a:xfrm rot="18391680">
            <a:off x="5794826" y="3698158"/>
            <a:ext cx="576064" cy="692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ECE8C45-754A-4BEB-A590-BD0482854640}"/>
              </a:ext>
            </a:extLst>
          </p:cNvPr>
          <p:cNvSpPr/>
          <p:nvPr/>
        </p:nvSpPr>
        <p:spPr>
          <a:xfrm rot="17563703">
            <a:off x="2482458" y="889845"/>
            <a:ext cx="576064" cy="692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31A027C-999B-4A6E-8B3C-96D23D602E2A}"/>
              </a:ext>
            </a:extLst>
          </p:cNvPr>
          <p:cNvSpPr/>
          <p:nvPr/>
        </p:nvSpPr>
        <p:spPr>
          <a:xfrm rot="15072762">
            <a:off x="1608282" y="802586"/>
            <a:ext cx="576064" cy="692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30B3A63-2714-4CC0-ADA1-CF50F1DFFAB3}"/>
              </a:ext>
            </a:extLst>
          </p:cNvPr>
          <p:cNvSpPr/>
          <p:nvPr/>
        </p:nvSpPr>
        <p:spPr>
          <a:xfrm rot="10441139">
            <a:off x="1294153" y="1512912"/>
            <a:ext cx="576064" cy="692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E6F4ADE-6528-455E-8D44-523E9534649F}"/>
              </a:ext>
            </a:extLst>
          </p:cNvPr>
          <p:cNvSpPr/>
          <p:nvPr/>
        </p:nvSpPr>
        <p:spPr>
          <a:xfrm rot="17563703">
            <a:off x="1834386" y="2185990"/>
            <a:ext cx="576064" cy="692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E78EF27-06E1-4173-A12B-8A4392B65A75}"/>
              </a:ext>
            </a:extLst>
          </p:cNvPr>
          <p:cNvSpPr/>
          <p:nvPr/>
        </p:nvSpPr>
        <p:spPr>
          <a:xfrm rot="20061561">
            <a:off x="2605276" y="2799454"/>
            <a:ext cx="576064" cy="692696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65FFDB7-CE7F-4EDD-BDD3-C495FA05AB57}"/>
              </a:ext>
            </a:extLst>
          </p:cNvPr>
          <p:cNvSpPr/>
          <p:nvPr/>
        </p:nvSpPr>
        <p:spPr>
          <a:xfrm rot="679295">
            <a:off x="2618165" y="3622823"/>
            <a:ext cx="576064" cy="692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24E30AF-5D44-4D63-A50F-A9C3F9D634B5}"/>
              </a:ext>
            </a:extLst>
          </p:cNvPr>
          <p:cNvSpPr/>
          <p:nvPr/>
        </p:nvSpPr>
        <p:spPr>
          <a:xfrm rot="3111990">
            <a:off x="1853934" y="4099143"/>
            <a:ext cx="576064" cy="692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53AC526-90E7-4469-85C7-FF549C5026F9}"/>
              </a:ext>
            </a:extLst>
          </p:cNvPr>
          <p:cNvSpPr/>
          <p:nvPr/>
        </p:nvSpPr>
        <p:spPr>
          <a:xfrm>
            <a:off x="971600" y="5013177"/>
            <a:ext cx="576064" cy="692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C0EDD49-1201-487B-BC56-B9E72F68484E}"/>
              </a:ext>
            </a:extLst>
          </p:cNvPr>
          <p:cNvSpPr/>
          <p:nvPr/>
        </p:nvSpPr>
        <p:spPr>
          <a:xfrm rot="18391680">
            <a:off x="1277339" y="5824513"/>
            <a:ext cx="576064" cy="692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2F3E2DC-7279-4F76-848D-CE085DFA8AF8}"/>
              </a:ext>
            </a:extLst>
          </p:cNvPr>
          <p:cNvSpPr/>
          <p:nvPr/>
        </p:nvSpPr>
        <p:spPr>
          <a:xfrm rot="4493427">
            <a:off x="2068267" y="6000153"/>
            <a:ext cx="576064" cy="692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6A74892-8672-4664-8747-F99B4A6DDD1E}"/>
              </a:ext>
            </a:extLst>
          </p:cNvPr>
          <p:cNvSpPr/>
          <p:nvPr/>
        </p:nvSpPr>
        <p:spPr>
          <a:xfrm rot="20474945">
            <a:off x="5210453" y="5206998"/>
            <a:ext cx="576064" cy="692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AE3BCCE-5454-4F43-A9DF-4580DC0A5E01}"/>
              </a:ext>
            </a:extLst>
          </p:cNvPr>
          <p:cNvSpPr/>
          <p:nvPr/>
        </p:nvSpPr>
        <p:spPr>
          <a:xfrm rot="17760119">
            <a:off x="4428907" y="4539144"/>
            <a:ext cx="576064" cy="692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765A585-B835-407F-A0A6-C89AC065BD23}"/>
              </a:ext>
            </a:extLst>
          </p:cNvPr>
          <p:cNvSpPr/>
          <p:nvPr/>
        </p:nvSpPr>
        <p:spPr>
          <a:xfrm rot="13219053">
            <a:off x="3503544" y="4829240"/>
            <a:ext cx="576064" cy="692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F342377-0A8E-404B-B2DF-FBC15DE1E691}"/>
              </a:ext>
            </a:extLst>
          </p:cNvPr>
          <p:cNvSpPr/>
          <p:nvPr/>
        </p:nvSpPr>
        <p:spPr>
          <a:xfrm rot="3111990">
            <a:off x="2934056" y="5539303"/>
            <a:ext cx="576064" cy="692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9B696AB-D9F5-4F34-A3E0-1C27E963B684}"/>
              </a:ext>
            </a:extLst>
          </p:cNvPr>
          <p:cNvSpPr/>
          <p:nvPr/>
        </p:nvSpPr>
        <p:spPr>
          <a:xfrm rot="16200000">
            <a:off x="6481602" y="6298856"/>
            <a:ext cx="576064" cy="69269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4EDB223-A5CC-4377-A22C-AF7C3C0BCC19}"/>
              </a:ext>
            </a:extLst>
          </p:cNvPr>
          <p:cNvSpPr/>
          <p:nvPr/>
        </p:nvSpPr>
        <p:spPr>
          <a:xfrm rot="18391680">
            <a:off x="5669827" y="5968529"/>
            <a:ext cx="576064" cy="692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A8576F6-B333-4641-8C9F-B9BF864BB650}"/>
              </a:ext>
            </a:extLst>
          </p:cNvPr>
          <p:cNvSpPr/>
          <p:nvPr/>
        </p:nvSpPr>
        <p:spPr>
          <a:xfrm rot="12287587">
            <a:off x="7138963" y="5822117"/>
            <a:ext cx="576064" cy="69269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95CD6F0-319B-434E-A86B-B98D87FCAFA7}"/>
              </a:ext>
            </a:extLst>
          </p:cNvPr>
          <p:cNvSpPr/>
          <p:nvPr/>
        </p:nvSpPr>
        <p:spPr>
          <a:xfrm rot="10625856">
            <a:off x="7282979" y="4886012"/>
            <a:ext cx="576064" cy="69269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18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5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C97FD-AA5B-4D70-B470-5BA761326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Judging &amp; Scoring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68FEE-5D0C-476E-B2AA-2650FFD940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Composition &amp; Technique</a:t>
            </a:r>
          </a:p>
          <a:p>
            <a:pPr lvl="1"/>
            <a:r>
              <a:rPr lang="en-CA" dirty="0"/>
              <a:t>Use of canvas space</a:t>
            </a:r>
          </a:p>
          <a:p>
            <a:pPr lvl="1"/>
            <a:r>
              <a:rPr lang="en-CA" dirty="0"/>
              <a:t>Variety of art elements</a:t>
            </a:r>
          </a:p>
          <a:p>
            <a:r>
              <a:rPr lang="en-CA" dirty="0"/>
              <a:t>Creativity &amp; Originality</a:t>
            </a:r>
          </a:p>
          <a:p>
            <a:r>
              <a:rPr lang="en-CA" dirty="0"/>
              <a:t>Relevance to the theme</a:t>
            </a:r>
          </a:p>
          <a:p>
            <a:r>
              <a:rPr lang="en-CA" dirty="0"/>
              <a:t>Quality of overall appearance</a:t>
            </a:r>
          </a:p>
          <a:p>
            <a:r>
              <a:rPr lang="en-CA" dirty="0"/>
              <a:t>Degree of Difficulty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FF488-6C9C-4C73-8DE8-808BD266B7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Composition et technique</a:t>
            </a:r>
          </a:p>
          <a:p>
            <a:pPr lvl="1"/>
            <a:r>
              <a:rPr lang="fr-FR" dirty="0"/>
              <a:t>Utilisation de l'espace de la toile</a:t>
            </a:r>
          </a:p>
          <a:p>
            <a:pPr lvl="1"/>
            <a:r>
              <a:rPr lang="fr-FR" dirty="0"/>
              <a:t>Variété d'éléments artistiques</a:t>
            </a:r>
          </a:p>
          <a:p>
            <a:r>
              <a:rPr lang="fr-FR" dirty="0"/>
              <a:t>Créativité et originalité</a:t>
            </a:r>
          </a:p>
          <a:p>
            <a:r>
              <a:rPr lang="fr-FR" dirty="0"/>
              <a:t>Pertinence par rapport au thème</a:t>
            </a:r>
          </a:p>
          <a:p>
            <a:r>
              <a:rPr lang="fr-FR" dirty="0"/>
              <a:t>Qualité de l'aspect général</a:t>
            </a:r>
          </a:p>
          <a:p>
            <a:r>
              <a:rPr lang="fr-FR" dirty="0"/>
              <a:t>Degré de difficulté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55504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Warning | Avis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323528" y="1600201"/>
            <a:ext cx="3960440" cy="2764904"/>
          </a:xfrm>
        </p:spPr>
        <p:txBody>
          <a:bodyPr>
            <a:normAutofit/>
          </a:bodyPr>
          <a:lstStyle/>
          <a:p>
            <a:r>
              <a:rPr lang="en-CA" dirty="0"/>
              <a:t>This is a broad overview of the rules.</a:t>
            </a:r>
          </a:p>
          <a:p>
            <a:r>
              <a:rPr lang="en-CA" dirty="0"/>
              <a:t>It is important that you read the rules, in full, from our website.</a:t>
            </a:r>
          </a:p>
          <a:p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0" y="1600201"/>
            <a:ext cx="4248472" cy="3196952"/>
          </a:xfrm>
        </p:spPr>
        <p:txBody>
          <a:bodyPr>
            <a:normAutofit/>
          </a:bodyPr>
          <a:lstStyle/>
          <a:p>
            <a:r>
              <a:rPr lang="en-CA" dirty="0"/>
              <a:t>Ce </a:t>
            </a:r>
            <a:r>
              <a:rPr lang="en-CA" dirty="0" err="1"/>
              <a:t>diaporama</a:t>
            </a:r>
            <a:r>
              <a:rPr lang="en-CA" dirty="0"/>
              <a:t> </a:t>
            </a:r>
            <a:r>
              <a:rPr lang="en-CA" dirty="0" err="1"/>
              <a:t>sert</a:t>
            </a:r>
            <a:r>
              <a:rPr lang="en-CA" dirty="0"/>
              <a:t> </a:t>
            </a:r>
            <a:r>
              <a:rPr lang="en-CA" dirty="0" err="1"/>
              <a:t>comme</a:t>
            </a:r>
            <a:r>
              <a:rPr lang="en-CA" dirty="0"/>
              <a:t> un </a:t>
            </a:r>
            <a:r>
              <a:rPr lang="en-CA" dirty="0" err="1"/>
              <a:t>survol</a:t>
            </a:r>
            <a:r>
              <a:rPr lang="en-CA" dirty="0"/>
              <a:t> des </a:t>
            </a:r>
            <a:r>
              <a:rPr lang="en-CA" dirty="0" err="1"/>
              <a:t>règles</a:t>
            </a:r>
            <a:r>
              <a:rPr lang="en-CA" dirty="0"/>
              <a:t>.</a:t>
            </a:r>
          </a:p>
          <a:p>
            <a:r>
              <a:rPr lang="en-CA" dirty="0"/>
              <a:t>Il </a:t>
            </a:r>
            <a:r>
              <a:rPr lang="en-CA" dirty="0" err="1"/>
              <a:t>est</a:t>
            </a:r>
            <a:r>
              <a:rPr lang="en-CA" dirty="0"/>
              <a:t> important que </a:t>
            </a:r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lisez</a:t>
            </a:r>
            <a:r>
              <a:rPr lang="en-CA" dirty="0"/>
              <a:t> les </a:t>
            </a:r>
            <a:r>
              <a:rPr lang="en-CA" dirty="0" err="1"/>
              <a:t>règles</a:t>
            </a:r>
            <a:r>
              <a:rPr lang="en-CA" dirty="0"/>
              <a:t> </a:t>
            </a:r>
            <a:r>
              <a:rPr lang="en-CA" dirty="0" err="1"/>
              <a:t>complètes</a:t>
            </a:r>
            <a:r>
              <a:rPr lang="en-CA" dirty="0"/>
              <a:t> sur </a:t>
            </a:r>
            <a:r>
              <a:rPr lang="en-CA" dirty="0" err="1"/>
              <a:t>notre</a:t>
            </a:r>
            <a:r>
              <a:rPr lang="en-CA" dirty="0"/>
              <a:t> site web.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DF797AC-1724-4231-B279-47054A76386C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115616" y="4941168"/>
            <a:ext cx="7128792" cy="17694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CA" dirty="0">
                <a:hlinkClick r:id="rId7"/>
              </a:rPr>
              <a:t>http://www.orc.ieeeottawa.ca/lego/</a:t>
            </a:r>
            <a:endParaRPr lang="en-CA" dirty="0"/>
          </a:p>
          <a:p>
            <a:pPr marL="0" indent="0">
              <a:buFont typeface="Arial" pitchFamily="34" charset="0"/>
              <a:buNone/>
            </a:pPr>
            <a:r>
              <a:rPr lang="en-CA" dirty="0">
                <a:hlinkClick r:id="rId8"/>
              </a:rPr>
              <a:t>http://www.orc.ieeeottawa.ca/agility-challenge/</a:t>
            </a:r>
            <a:endParaRPr lang="en-CA" dirty="0"/>
          </a:p>
          <a:p>
            <a:pPr marL="0" indent="0">
              <a:buFont typeface="Arial" pitchFamily="34" charset="0"/>
              <a:buNone/>
            </a:pPr>
            <a:r>
              <a:rPr lang="en-CA" dirty="0">
                <a:hlinkClick r:id="rId9"/>
              </a:rPr>
              <a:t>http://www.orc.ieeeottawa.ca/da-vinci/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86635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Questions?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323528" y="1600200"/>
            <a:ext cx="4172272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Lego Challenges</a:t>
            </a:r>
          </a:p>
          <a:p>
            <a:pPr lvl="1"/>
            <a:r>
              <a:rPr lang="en-US" dirty="0"/>
              <a:t>Mark and Juhi</a:t>
            </a:r>
          </a:p>
          <a:p>
            <a:pPr lvl="1"/>
            <a:r>
              <a:rPr lang="en-US" dirty="0">
                <a:hlinkClick r:id="rId6"/>
              </a:rPr>
              <a:t>orclego@gmail.com</a:t>
            </a:r>
            <a:endParaRPr lang="en-US" dirty="0"/>
          </a:p>
          <a:p>
            <a:endParaRPr lang="en-US" dirty="0"/>
          </a:p>
          <a:p>
            <a:r>
              <a:rPr lang="en-US" dirty="0"/>
              <a:t>Billing</a:t>
            </a:r>
          </a:p>
          <a:p>
            <a:pPr lvl="1"/>
            <a:r>
              <a:rPr lang="en-US" dirty="0">
                <a:hlinkClick r:id="rId7"/>
              </a:rPr>
              <a:t>ieeeorcfinance@gmail.com</a:t>
            </a:r>
            <a:r>
              <a:rPr lang="en-US" dirty="0"/>
              <a:t>	</a:t>
            </a:r>
          </a:p>
          <a:p>
            <a:r>
              <a:rPr lang="en-US" dirty="0"/>
              <a:t>All other questions</a:t>
            </a:r>
          </a:p>
          <a:p>
            <a:pPr lvl="1"/>
            <a:r>
              <a:rPr lang="en-US" dirty="0"/>
              <a:t>Kelly</a:t>
            </a:r>
          </a:p>
          <a:p>
            <a:pPr lvl="1"/>
            <a:r>
              <a:rPr lang="en-US" dirty="0">
                <a:hlinkClick r:id="rId8"/>
              </a:rPr>
              <a:t>orcinfo@ieeeottawa.ca</a:t>
            </a:r>
            <a:r>
              <a:rPr lang="en-US" dirty="0"/>
              <a:t>	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172272" cy="4525963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Concours</a:t>
            </a:r>
            <a:r>
              <a:rPr lang="en-US" dirty="0"/>
              <a:t> Lego</a:t>
            </a:r>
          </a:p>
          <a:p>
            <a:pPr lvl="1"/>
            <a:r>
              <a:rPr lang="en-US" dirty="0"/>
              <a:t>Mark et Juhi</a:t>
            </a:r>
          </a:p>
          <a:p>
            <a:pPr lvl="1"/>
            <a:r>
              <a:rPr lang="en-US" dirty="0">
                <a:hlinkClick r:id="rId6"/>
              </a:rPr>
              <a:t>orclego@gmail.com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Facturation</a:t>
            </a:r>
            <a:endParaRPr lang="en-US" dirty="0"/>
          </a:p>
          <a:p>
            <a:pPr lvl="1"/>
            <a:r>
              <a:rPr lang="en-US" dirty="0">
                <a:hlinkClick r:id="rId7"/>
              </a:rPr>
              <a:t>ieeeorcfinance@gmail.com</a:t>
            </a:r>
            <a:r>
              <a:rPr lang="en-US" dirty="0"/>
              <a:t>	</a:t>
            </a:r>
          </a:p>
          <a:p>
            <a:r>
              <a:rPr lang="en-US" dirty="0" err="1"/>
              <a:t>Toute</a:t>
            </a:r>
            <a:r>
              <a:rPr lang="en-US" dirty="0"/>
              <a:t> </a:t>
            </a:r>
            <a:r>
              <a:rPr lang="en-US" dirty="0" err="1"/>
              <a:t>autre</a:t>
            </a:r>
            <a:r>
              <a:rPr lang="en-US" dirty="0"/>
              <a:t> question</a:t>
            </a:r>
          </a:p>
          <a:p>
            <a:pPr lvl="1"/>
            <a:r>
              <a:rPr lang="en-US" dirty="0"/>
              <a:t>Kelly</a:t>
            </a:r>
          </a:p>
          <a:p>
            <a:pPr lvl="1"/>
            <a:r>
              <a:rPr lang="en-US" dirty="0">
                <a:hlinkClick r:id="rId8"/>
              </a:rPr>
              <a:t>orcinfo@ieeeottawa.ca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7A9ED2-9F42-4DA4-9C29-0B57E91AD49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99592" y="592971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We will try our best to respond within 5 business days.</a:t>
            </a:r>
          </a:p>
          <a:p>
            <a:pPr algn="ctr"/>
            <a:r>
              <a:rPr lang="en-CA" b="1" dirty="0"/>
              <a:t>Nous </a:t>
            </a:r>
            <a:r>
              <a:rPr lang="en-CA" b="1" dirty="0" err="1"/>
              <a:t>essayons</a:t>
            </a:r>
            <a:r>
              <a:rPr lang="en-CA" b="1" dirty="0"/>
              <a:t> de </a:t>
            </a:r>
            <a:r>
              <a:rPr lang="en-CA" b="1" dirty="0" err="1"/>
              <a:t>notre</a:t>
            </a:r>
            <a:r>
              <a:rPr lang="en-CA" b="1" dirty="0"/>
              <a:t> </a:t>
            </a:r>
            <a:r>
              <a:rPr lang="en-CA" b="1" dirty="0" err="1"/>
              <a:t>mieux</a:t>
            </a:r>
            <a:r>
              <a:rPr lang="en-CA" b="1" dirty="0"/>
              <a:t> </a:t>
            </a:r>
            <a:r>
              <a:rPr lang="fr-CA" b="1" dirty="0"/>
              <a:t>à répondre dans 5 jours d’affaires.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609683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AF52A-71D6-4238-AA2D-696D8111BB5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LOCATION/TIME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871AC-5AA0-4B0F-A75A-AA3018795E41}"/>
              </a:ext>
            </a:extLst>
          </p:cNvPr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269776" y="1417638"/>
            <a:ext cx="4283968" cy="4525963"/>
          </a:xfrm>
        </p:spPr>
        <p:txBody>
          <a:bodyPr>
            <a:normAutofit/>
          </a:bodyPr>
          <a:lstStyle/>
          <a:p>
            <a:r>
              <a:rPr lang="en-CA" dirty="0"/>
              <a:t>Register your team by </a:t>
            </a:r>
          </a:p>
          <a:p>
            <a:r>
              <a:rPr lang="en-CA" dirty="0">
                <a:highlight>
                  <a:srgbClr val="FFFF00"/>
                </a:highlight>
              </a:rPr>
              <a:t>May 6th</a:t>
            </a:r>
          </a:p>
          <a:p>
            <a:r>
              <a:rPr lang="en-CA" dirty="0"/>
              <a:t>Presentation &amp; Code due </a:t>
            </a:r>
            <a:r>
              <a:rPr lang="en-CA" dirty="0">
                <a:highlight>
                  <a:srgbClr val="FFFF00"/>
                </a:highlight>
              </a:rPr>
              <a:t>Saturday, May 14</a:t>
            </a:r>
            <a:r>
              <a:rPr lang="en-CA" baseline="30000" dirty="0">
                <a:highlight>
                  <a:srgbClr val="FFFF00"/>
                </a:highlight>
              </a:rPr>
              <a:t>th</a:t>
            </a:r>
            <a:endParaRPr lang="en-CA" dirty="0">
              <a:highlight>
                <a:srgbClr val="FFFF00"/>
              </a:highlight>
            </a:endParaRPr>
          </a:p>
          <a:p>
            <a:r>
              <a:rPr lang="en-CA" dirty="0"/>
              <a:t>Questions sent  2 pm, </a:t>
            </a:r>
            <a:r>
              <a:rPr lang="en-CA" dirty="0">
                <a:highlight>
                  <a:srgbClr val="FFFF00"/>
                </a:highlight>
              </a:rPr>
              <a:t>Friday, May 13</a:t>
            </a:r>
            <a:r>
              <a:rPr lang="en-CA" baseline="30000" dirty="0">
                <a:highlight>
                  <a:srgbClr val="FFFF00"/>
                </a:highlight>
              </a:rPr>
              <a:t>th</a:t>
            </a:r>
            <a:endParaRPr lang="en-CA" dirty="0">
              <a:highlight>
                <a:srgbClr val="FFFF00"/>
              </a:highligh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A20689-6BF1-4111-922A-837E821E58F9}"/>
              </a:ext>
            </a:extLst>
          </p:cNvPr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3773016"/>
          </a:xfrm>
        </p:spPr>
        <p:txBody>
          <a:bodyPr>
            <a:normAutofit/>
          </a:bodyPr>
          <a:lstStyle/>
          <a:p>
            <a:r>
              <a:rPr lang="en-CA" sz="2400" dirty="0" err="1"/>
              <a:t>Inscrivez</a:t>
            </a:r>
            <a:r>
              <a:rPr lang="en-CA" sz="2400" dirty="0"/>
              <a:t> </a:t>
            </a:r>
            <a:r>
              <a:rPr lang="en-CA" sz="2400" dirty="0" err="1"/>
              <a:t>votre</a:t>
            </a:r>
            <a:r>
              <a:rPr lang="en-CA" sz="2400" dirty="0"/>
              <a:t> </a:t>
            </a:r>
            <a:r>
              <a:rPr lang="en-CA" sz="2400" dirty="0" err="1"/>
              <a:t>équipe</a:t>
            </a:r>
            <a:r>
              <a:rPr lang="en-CA" sz="2400" dirty="0"/>
              <a:t> finale 6</a:t>
            </a:r>
            <a:r>
              <a:rPr lang="en-CA" sz="2400" dirty="0">
                <a:highlight>
                  <a:srgbClr val="FFFF00"/>
                </a:highlight>
              </a:rPr>
              <a:t> </a:t>
            </a:r>
            <a:r>
              <a:rPr lang="en-CA" sz="2400" dirty="0" err="1">
                <a:highlight>
                  <a:srgbClr val="FFFF00"/>
                </a:highlight>
              </a:rPr>
              <a:t>mai</a:t>
            </a:r>
            <a:endParaRPr lang="en-CA" sz="2400" dirty="0">
              <a:highlight>
                <a:srgbClr val="FFFF00"/>
              </a:highlight>
            </a:endParaRPr>
          </a:p>
          <a:p>
            <a:r>
              <a:rPr lang="fr-FR" sz="2400" dirty="0"/>
              <a:t>Présentation et code à remettre </a:t>
            </a:r>
            <a:r>
              <a:rPr lang="fr-FR" sz="2400" dirty="0">
                <a:highlight>
                  <a:srgbClr val="FFFF00"/>
                </a:highlight>
              </a:rPr>
              <a:t>le samedi 14 mai</a:t>
            </a:r>
          </a:p>
          <a:p>
            <a:r>
              <a:rPr lang="fr-FR" sz="2400" dirty="0"/>
              <a:t>Questions envoyées à 14 heures, </a:t>
            </a:r>
            <a:r>
              <a:rPr lang="fr-FR" sz="2400" dirty="0">
                <a:highlight>
                  <a:srgbClr val="FFFF00"/>
                </a:highlight>
              </a:rPr>
              <a:t>le vendredi 13 mai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74A6E5-2977-4B7F-8AA2-09187226F8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327490"/>
            <a:ext cx="4320480" cy="252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35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For team </a:t>
            </a:r>
            <a:r>
              <a:rPr lang="fr-CA" dirty="0" err="1"/>
              <a:t>Supervisors</a:t>
            </a:r>
            <a:br>
              <a:rPr lang="fr-CA" dirty="0"/>
            </a:br>
            <a:r>
              <a:rPr lang="fr-CA" dirty="0"/>
              <a:t>Pour les superviseurs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6997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Role</a:t>
            </a:r>
            <a:r>
              <a:rPr lang="fr-CA" dirty="0"/>
              <a:t> </a:t>
            </a:r>
            <a:r>
              <a:rPr lang="en-US" dirty="0"/>
              <a:t>|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rôle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Primarily an advisory role</a:t>
            </a:r>
          </a:p>
          <a:p>
            <a:r>
              <a:rPr lang="en-US" dirty="0"/>
              <a:t>Not to do the work for the team</a:t>
            </a:r>
          </a:p>
          <a:p>
            <a:r>
              <a:rPr lang="en-US" dirty="0"/>
              <a:t>Can help with minor issues or where safety is a concern</a:t>
            </a:r>
          </a:p>
          <a:p>
            <a:r>
              <a:rPr lang="en-US" dirty="0"/>
              <a:t>Examples are in the Supervisor Information Package</a:t>
            </a:r>
          </a:p>
          <a:p>
            <a:r>
              <a:rPr lang="en-US" dirty="0"/>
              <a:t>Ensure teams have one robot per registered challenge.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Principalement</a:t>
            </a:r>
            <a:r>
              <a:rPr lang="en-US" dirty="0"/>
              <a:t> un </a:t>
            </a:r>
            <a:r>
              <a:rPr lang="en-US" dirty="0" err="1"/>
              <a:t>rôle</a:t>
            </a:r>
            <a:r>
              <a:rPr lang="en-US" dirty="0"/>
              <a:t> de </a:t>
            </a:r>
            <a:r>
              <a:rPr lang="en-US" dirty="0" err="1"/>
              <a:t>conseiller</a:t>
            </a:r>
            <a:endParaRPr lang="en-US" dirty="0"/>
          </a:p>
          <a:p>
            <a:r>
              <a:rPr lang="en-US" dirty="0"/>
              <a:t>Ne </a:t>
            </a:r>
            <a:r>
              <a:rPr lang="en-US" dirty="0" err="1"/>
              <a:t>faites</a:t>
            </a:r>
            <a:r>
              <a:rPr lang="en-US" dirty="0"/>
              <a:t> pas le travail pour </a:t>
            </a:r>
            <a:r>
              <a:rPr lang="en-US" dirty="0" err="1"/>
              <a:t>l’équipe</a:t>
            </a:r>
            <a:endParaRPr lang="en-US" dirty="0"/>
          </a:p>
          <a:p>
            <a:r>
              <a:rPr lang="en-US" dirty="0" err="1"/>
              <a:t>Peut</a:t>
            </a:r>
            <a:r>
              <a:rPr lang="en-US" dirty="0"/>
              <a:t> aider </a:t>
            </a:r>
            <a:r>
              <a:rPr lang="en-US" dirty="0" err="1"/>
              <a:t>l’équipe</a:t>
            </a:r>
            <a:r>
              <a:rPr lang="en-US" dirty="0"/>
              <a:t> avec des </a:t>
            </a:r>
            <a:r>
              <a:rPr lang="en-US" dirty="0" err="1"/>
              <a:t>problèmes</a:t>
            </a:r>
            <a:r>
              <a:rPr lang="en-US" dirty="0"/>
              <a:t> </a:t>
            </a:r>
            <a:r>
              <a:rPr lang="en-US" dirty="0" err="1"/>
              <a:t>mineurs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au </a:t>
            </a:r>
            <a:r>
              <a:rPr lang="en-US" dirty="0" err="1"/>
              <a:t>cas</a:t>
            </a:r>
            <a:r>
              <a:rPr lang="en-US" dirty="0"/>
              <a:t> des situations </a:t>
            </a:r>
            <a:r>
              <a:rPr lang="en-US" dirty="0" err="1"/>
              <a:t>dangereuses</a:t>
            </a:r>
            <a:endParaRPr lang="en-US" dirty="0"/>
          </a:p>
          <a:p>
            <a:r>
              <a:rPr lang="en-US" dirty="0"/>
              <a:t>Des </a:t>
            </a:r>
            <a:r>
              <a:rPr lang="en-US" dirty="0" err="1"/>
              <a:t>exemples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la </a:t>
            </a:r>
            <a:r>
              <a:rPr lang="en-US" dirty="0" err="1"/>
              <a:t>trousse</a:t>
            </a:r>
            <a:r>
              <a:rPr lang="en-US" dirty="0"/>
              <a:t> de </a:t>
            </a:r>
            <a:r>
              <a:rPr lang="en-US" dirty="0" err="1"/>
              <a:t>renseignements</a:t>
            </a:r>
            <a:endParaRPr lang="en-US" dirty="0"/>
          </a:p>
          <a:p>
            <a:r>
              <a:rPr lang="en-US" dirty="0" err="1"/>
              <a:t>Assurez</a:t>
            </a:r>
            <a:r>
              <a:rPr lang="en-US" dirty="0"/>
              <a:t> que les </a:t>
            </a:r>
            <a:r>
              <a:rPr lang="en-US" dirty="0" err="1"/>
              <a:t>équipes</a:t>
            </a:r>
            <a:r>
              <a:rPr lang="en-US" dirty="0"/>
              <a:t> </a:t>
            </a:r>
            <a:r>
              <a:rPr lang="en-US" dirty="0" err="1"/>
              <a:t>ont</a:t>
            </a:r>
            <a:r>
              <a:rPr lang="en-US" dirty="0"/>
              <a:t> un robot par </a:t>
            </a:r>
            <a:r>
              <a:rPr lang="en-US" dirty="0" err="1"/>
              <a:t>concours</a:t>
            </a:r>
            <a:r>
              <a:rPr lang="en-US" dirty="0"/>
              <a:t> </a:t>
            </a:r>
            <a:r>
              <a:rPr lang="en-US" dirty="0" err="1"/>
              <a:t>inscrit</a:t>
            </a:r>
            <a:r>
              <a:rPr lang="en-US" dirty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4475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7675C-8E56-435F-8A8E-87152A7E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A1479-3A37-4174-9CB3-B38EA12EFB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0824" cy="4525963"/>
          </a:xfrm>
        </p:spPr>
        <p:txBody>
          <a:bodyPr/>
          <a:lstStyle/>
          <a:p>
            <a:r>
              <a:rPr lang="en-CA" dirty="0"/>
              <a:t>$16.50/team (1 challenge)</a:t>
            </a:r>
          </a:p>
          <a:p>
            <a:r>
              <a:rPr lang="en-CA" dirty="0"/>
              <a:t>$27.50/team (2 challenges)</a:t>
            </a:r>
          </a:p>
          <a:p>
            <a:r>
              <a:rPr lang="en-CA" dirty="0"/>
              <a:t>$20 fee for administration errors</a:t>
            </a:r>
          </a:p>
          <a:p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BFC82B-8C54-4626-9AD2-EED3A0730E76}"/>
              </a:ext>
            </a:extLst>
          </p:cNvPr>
          <p:cNvSpPr txBox="1"/>
          <p:nvPr/>
        </p:nvSpPr>
        <p:spPr>
          <a:xfrm>
            <a:off x="4753042" y="1600200"/>
            <a:ext cx="417646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16.50$/</a:t>
            </a:r>
            <a:r>
              <a:rPr lang="en-CA" sz="2800" dirty="0" err="1"/>
              <a:t>équipe</a:t>
            </a:r>
            <a:r>
              <a:rPr lang="en-CA" sz="2800" dirty="0"/>
              <a:t> (1 </a:t>
            </a:r>
            <a:r>
              <a:rPr lang="en-CA" sz="2800" dirty="0" err="1"/>
              <a:t>défi</a:t>
            </a:r>
            <a:r>
              <a:rPr lang="en-CA" sz="28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27.50$/</a:t>
            </a:r>
            <a:r>
              <a:rPr lang="en-CA" sz="2800" dirty="0" err="1"/>
              <a:t>équipe</a:t>
            </a:r>
            <a:r>
              <a:rPr lang="en-CA" sz="2800" dirty="0"/>
              <a:t> (2 </a:t>
            </a:r>
            <a:r>
              <a:rPr lang="en-CA" sz="2800" dirty="0" err="1"/>
              <a:t>défis</a:t>
            </a:r>
            <a:r>
              <a:rPr lang="en-CA" sz="28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20$ de frais pour </a:t>
            </a:r>
            <a:r>
              <a:rPr lang="en-CA" sz="2800" dirty="0" err="1"/>
              <a:t>erreurs</a:t>
            </a:r>
            <a:r>
              <a:rPr lang="en-CA" sz="2800" dirty="0"/>
              <a:t>  </a:t>
            </a:r>
            <a:r>
              <a:rPr lang="en-CA" sz="2800" dirty="0" err="1"/>
              <a:t>d’administration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355351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FOR STUDENTS</a:t>
            </a:r>
            <a:br>
              <a:rPr lang="en-US" dirty="0"/>
            </a:br>
            <a:r>
              <a:rPr lang="en-US" dirty="0"/>
              <a:t>POUR LES </a:t>
            </a:r>
            <a:r>
              <a:rPr lang="en-US" dirty="0" err="1"/>
              <a:t>élèves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4129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Marking Scheme | </a:t>
            </a:r>
            <a:r>
              <a:rPr lang="en-US" dirty="0" err="1"/>
              <a:t>Évaluation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Two parts:</a:t>
            </a:r>
          </a:p>
          <a:p>
            <a:pPr lvl="1"/>
            <a:r>
              <a:rPr lang="en-US" dirty="0"/>
              <a:t>Robot performance (70%)</a:t>
            </a:r>
          </a:p>
          <a:p>
            <a:pPr lvl="1"/>
            <a:r>
              <a:rPr lang="en-US" dirty="0"/>
              <a:t>Technical Component (30%)</a:t>
            </a:r>
          </a:p>
          <a:p>
            <a:pPr lvl="2"/>
            <a:r>
              <a:rPr lang="en-US" dirty="0"/>
              <a:t>Written Report</a:t>
            </a:r>
          </a:p>
          <a:p>
            <a:pPr lvl="2"/>
            <a:r>
              <a:rPr lang="en-US" dirty="0"/>
              <a:t>Presentation</a:t>
            </a:r>
          </a:p>
          <a:p>
            <a:r>
              <a:rPr lang="en-US" b="1" dirty="0"/>
              <a:t>WORK HARD ON </a:t>
            </a:r>
            <a:br>
              <a:rPr lang="en-US" b="1" dirty="0"/>
            </a:br>
            <a:r>
              <a:rPr lang="en-US" b="1" u="sng" dirty="0">
                <a:solidFill>
                  <a:srgbClr val="FF0000"/>
                </a:solidFill>
              </a:rPr>
              <a:t>BOTH</a:t>
            </a:r>
            <a:r>
              <a:rPr lang="en-US" b="1" dirty="0"/>
              <a:t> PARTS!</a:t>
            </a:r>
            <a:endParaRPr lang="en-CA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Deux</a:t>
            </a:r>
            <a:r>
              <a:rPr lang="en-US" dirty="0"/>
              <a:t> parties:</a:t>
            </a:r>
          </a:p>
          <a:p>
            <a:pPr lvl="1"/>
            <a:r>
              <a:rPr lang="en-US" dirty="0"/>
              <a:t>Performance de </a:t>
            </a:r>
            <a:r>
              <a:rPr lang="en-US" dirty="0" err="1"/>
              <a:t>votre</a:t>
            </a:r>
            <a:r>
              <a:rPr lang="en-US" dirty="0"/>
              <a:t> robot </a:t>
            </a:r>
            <a:r>
              <a:rPr lang="en-US" dirty="0" err="1"/>
              <a:t>durant</a:t>
            </a:r>
            <a:r>
              <a:rPr lang="en-US" dirty="0"/>
              <a:t> la comp</a:t>
            </a:r>
            <a:r>
              <a:rPr lang="fr-CA" dirty="0" err="1"/>
              <a:t>étition</a:t>
            </a:r>
            <a:r>
              <a:rPr lang="fr-CA" dirty="0"/>
              <a:t> (70%)</a:t>
            </a:r>
          </a:p>
          <a:p>
            <a:pPr lvl="1"/>
            <a:r>
              <a:rPr lang="fr-CA" dirty="0"/>
              <a:t>Aspect technique (30%)</a:t>
            </a:r>
          </a:p>
          <a:p>
            <a:r>
              <a:rPr lang="fr-CA" b="1" dirty="0"/>
              <a:t>TRAVAILLEZ FORT SUR LES </a:t>
            </a:r>
            <a:r>
              <a:rPr lang="fr-CA" b="1" u="sng" dirty="0">
                <a:solidFill>
                  <a:srgbClr val="FF0000"/>
                </a:solidFill>
              </a:rPr>
              <a:t>DEUX</a:t>
            </a:r>
            <a:r>
              <a:rPr lang="fr-CA" b="1" dirty="0"/>
              <a:t> PARTIES!</a:t>
            </a:r>
          </a:p>
        </p:txBody>
      </p:sp>
    </p:spTree>
    <p:extLst>
      <p:ext uri="{BB962C8B-B14F-4D97-AF65-F5344CB8AC3E}">
        <p14:creationId xmlns:p14="http://schemas.microsoft.com/office/powerpoint/2010/main" val="2305990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8EC54-DF5B-4373-8E25-3F1998EEBC2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Virtual Report +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1672A-503E-4DA4-8AFA-71272C05F75C}"/>
              </a:ext>
            </a:extLst>
          </p:cNvPr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251520" y="1628800"/>
            <a:ext cx="4320480" cy="4525963"/>
          </a:xfrm>
        </p:spPr>
        <p:txBody>
          <a:bodyPr>
            <a:normAutofit/>
          </a:bodyPr>
          <a:lstStyle/>
          <a:p>
            <a:r>
              <a:rPr lang="fr-CA" sz="2400" dirty="0"/>
              <a:t>NEW FORMAT THIS YEAR!</a:t>
            </a:r>
          </a:p>
          <a:p>
            <a:pPr lvl="1"/>
            <a:r>
              <a:rPr lang="fr-CA" sz="2000" dirty="0" err="1"/>
              <a:t>Make</a:t>
            </a:r>
            <a:r>
              <a:rPr lang="fr-CA" sz="2000" dirty="0"/>
              <a:t> a </a:t>
            </a:r>
            <a:r>
              <a:rPr lang="fr-CA" sz="2000" dirty="0" err="1"/>
              <a:t>video</a:t>
            </a:r>
            <a:r>
              <a:rPr lang="fr-CA" sz="2000" dirty="0"/>
              <a:t> </a:t>
            </a:r>
            <a:r>
              <a:rPr lang="fr-CA" sz="2000" dirty="0" err="1"/>
              <a:t>presentation</a:t>
            </a:r>
            <a:r>
              <a:rPr lang="fr-CA" sz="2000" dirty="0"/>
              <a:t> </a:t>
            </a:r>
            <a:r>
              <a:rPr lang="en-CA" sz="2000" dirty="0"/>
              <a:t>explaining</a:t>
            </a:r>
            <a:r>
              <a:rPr lang="fr-CA" sz="2000" dirty="0"/>
              <a:t> </a:t>
            </a:r>
            <a:r>
              <a:rPr lang="fr-CA" sz="2000" dirty="0" err="1"/>
              <a:t>your</a:t>
            </a:r>
            <a:r>
              <a:rPr lang="fr-CA" sz="2000" dirty="0"/>
              <a:t> </a:t>
            </a:r>
            <a:r>
              <a:rPr lang="fr-CA" sz="2000" dirty="0" err="1"/>
              <a:t>strategy</a:t>
            </a:r>
            <a:r>
              <a:rPr lang="fr-CA" sz="2000" dirty="0"/>
              <a:t>, </a:t>
            </a:r>
            <a:r>
              <a:rPr lang="fr-CA" sz="2000" dirty="0" err="1"/>
              <a:t>procedure</a:t>
            </a:r>
            <a:r>
              <a:rPr lang="fr-CA" sz="2000" dirty="0"/>
              <a:t>, and </a:t>
            </a:r>
            <a:r>
              <a:rPr lang="fr-CA" sz="2000" dirty="0" err="1"/>
              <a:t>results</a:t>
            </a:r>
            <a:endParaRPr lang="fr-CA" sz="2000" dirty="0"/>
          </a:p>
          <a:p>
            <a:pPr lvl="1"/>
            <a:r>
              <a:rPr lang="fr-CA" sz="2000" dirty="0"/>
              <a:t>Write down </a:t>
            </a:r>
            <a:r>
              <a:rPr lang="fr-CA" sz="2000" dirty="0" err="1"/>
              <a:t>your</a:t>
            </a:r>
            <a:r>
              <a:rPr lang="fr-CA" sz="2000" dirty="0"/>
              <a:t> </a:t>
            </a:r>
            <a:r>
              <a:rPr lang="fr-CA" sz="2000" dirty="0" err="1"/>
              <a:t>results</a:t>
            </a:r>
            <a:r>
              <a:rPr lang="fr-CA" sz="2000" dirty="0"/>
              <a:t> &amp; </a:t>
            </a:r>
            <a:r>
              <a:rPr lang="fr-CA" sz="2000" dirty="0" err="1"/>
              <a:t>progress</a:t>
            </a:r>
            <a:r>
              <a:rPr lang="fr-CA" sz="2000" dirty="0"/>
              <a:t> in a </a:t>
            </a:r>
            <a:r>
              <a:rPr lang="fr-CA" sz="2000" dirty="0" err="1"/>
              <a:t>written</a:t>
            </a:r>
            <a:r>
              <a:rPr lang="fr-CA" sz="2000" dirty="0"/>
              <a:t> report</a:t>
            </a:r>
          </a:p>
          <a:p>
            <a:r>
              <a:rPr lang="fr-CA" sz="2400" dirty="0"/>
              <a:t>Objectives</a:t>
            </a:r>
          </a:p>
          <a:p>
            <a:pPr lvl="1"/>
            <a:r>
              <a:rPr lang="fr-CA" sz="2000" dirty="0"/>
              <a:t>For </a:t>
            </a:r>
            <a:r>
              <a:rPr lang="fr-CA" sz="2000" dirty="0" err="1"/>
              <a:t>you</a:t>
            </a:r>
            <a:r>
              <a:rPr lang="fr-CA" sz="2000" dirty="0"/>
              <a:t> to </a:t>
            </a:r>
            <a:r>
              <a:rPr lang="fr-CA" sz="2000" dirty="0" err="1"/>
              <a:t>learn</a:t>
            </a:r>
            <a:r>
              <a:rPr lang="fr-CA" sz="2000" dirty="0"/>
              <a:t> how to </a:t>
            </a:r>
            <a:r>
              <a:rPr lang="fr-CA" sz="2000" dirty="0" err="1"/>
              <a:t>effectively</a:t>
            </a:r>
            <a:r>
              <a:rPr lang="fr-CA" sz="2000" dirty="0"/>
              <a:t> </a:t>
            </a:r>
            <a:r>
              <a:rPr lang="fr-CA" sz="2000" dirty="0" err="1"/>
              <a:t>communicate</a:t>
            </a:r>
            <a:r>
              <a:rPr lang="fr-CA" sz="2000" dirty="0"/>
              <a:t> </a:t>
            </a:r>
            <a:r>
              <a:rPr lang="fr-CA" sz="2000" dirty="0" err="1"/>
              <a:t>your</a:t>
            </a:r>
            <a:r>
              <a:rPr lang="fr-CA" sz="2000" dirty="0"/>
              <a:t> </a:t>
            </a:r>
            <a:r>
              <a:rPr lang="fr-CA" sz="2000" dirty="0" err="1"/>
              <a:t>ideas</a:t>
            </a:r>
            <a:r>
              <a:rPr lang="fr-CA" sz="2000" dirty="0"/>
              <a:t> to </a:t>
            </a:r>
            <a:r>
              <a:rPr lang="fr-CA" sz="2000" dirty="0" err="1"/>
              <a:t>others</a:t>
            </a:r>
            <a:endParaRPr lang="fr-CA" sz="2000" dirty="0"/>
          </a:p>
          <a:p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C01C11-DAA4-43B4-B9E9-3D6374152FA1}"/>
              </a:ext>
            </a:extLst>
          </p:cNvPr>
          <p:cNvSpPr txBox="1"/>
          <p:nvPr/>
        </p:nvSpPr>
        <p:spPr>
          <a:xfrm>
            <a:off x="4832610" y="1628800"/>
            <a:ext cx="3888432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NOUVEAU FORMAT CETTE ANNÉE !</a:t>
            </a:r>
          </a:p>
          <a:p>
            <a:pPr lvl="1"/>
            <a:r>
              <a:rPr lang="en-CA" sz="2000" dirty="0" err="1"/>
              <a:t>Faites</a:t>
            </a:r>
            <a:r>
              <a:rPr lang="en-CA" sz="2000" dirty="0"/>
              <a:t> </a:t>
            </a:r>
            <a:r>
              <a:rPr lang="en-CA" sz="2000" dirty="0" err="1"/>
              <a:t>une</a:t>
            </a:r>
            <a:r>
              <a:rPr lang="en-CA" sz="2000" dirty="0"/>
              <a:t> </a:t>
            </a:r>
            <a:r>
              <a:rPr lang="en-CA" sz="2000" dirty="0" err="1"/>
              <a:t>présentation</a:t>
            </a:r>
            <a:r>
              <a:rPr lang="en-CA" sz="2000" dirty="0"/>
              <a:t> </a:t>
            </a:r>
            <a:r>
              <a:rPr lang="en-CA" sz="2000" dirty="0" err="1"/>
              <a:t>vidéo</a:t>
            </a:r>
            <a:r>
              <a:rPr lang="en-CA" sz="2000" dirty="0"/>
              <a:t> </a:t>
            </a:r>
            <a:r>
              <a:rPr lang="en-CA" sz="2000" dirty="0" err="1"/>
              <a:t>expliquant</a:t>
            </a:r>
            <a:r>
              <a:rPr lang="en-CA" sz="2000" dirty="0"/>
              <a:t> </a:t>
            </a:r>
            <a:r>
              <a:rPr lang="en-CA" sz="2000" dirty="0" err="1"/>
              <a:t>votre</a:t>
            </a:r>
            <a:r>
              <a:rPr lang="en-CA" sz="2000" dirty="0"/>
              <a:t> </a:t>
            </a:r>
            <a:r>
              <a:rPr lang="en-CA" sz="2000" dirty="0" err="1"/>
              <a:t>stratégie</a:t>
            </a:r>
            <a:r>
              <a:rPr lang="en-CA" sz="2000" dirty="0"/>
              <a:t>, </a:t>
            </a:r>
            <a:r>
              <a:rPr lang="en-CA" sz="2000" dirty="0" err="1"/>
              <a:t>votre</a:t>
            </a:r>
            <a:r>
              <a:rPr lang="en-CA" sz="2000" dirty="0"/>
              <a:t> </a:t>
            </a:r>
            <a:r>
              <a:rPr lang="en-CA" sz="2000" dirty="0" err="1"/>
              <a:t>procédure</a:t>
            </a:r>
            <a:r>
              <a:rPr lang="en-CA" sz="2000" dirty="0"/>
              <a:t> et </a:t>
            </a:r>
            <a:r>
              <a:rPr lang="en-CA" sz="2000" dirty="0" err="1"/>
              <a:t>vos</a:t>
            </a:r>
            <a:r>
              <a:rPr lang="en-CA" sz="2000" dirty="0"/>
              <a:t> </a:t>
            </a:r>
            <a:r>
              <a:rPr lang="en-CA" sz="2000" dirty="0" err="1"/>
              <a:t>résultats</a:t>
            </a:r>
            <a:endParaRPr lang="en-CA" sz="2000" dirty="0"/>
          </a:p>
          <a:p>
            <a:pPr lvl="1"/>
            <a:r>
              <a:rPr lang="en-CA" sz="2000" dirty="0" err="1"/>
              <a:t>Notez</a:t>
            </a:r>
            <a:r>
              <a:rPr lang="en-CA" sz="2000" dirty="0"/>
              <a:t> </a:t>
            </a:r>
            <a:r>
              <a:rPr lang="en-CA" sz="2000" dirty="0" err="1"/>
              <a:t>vos</a:t>
            </a:r>
            <a:r>
              <a:rPr lang="en-CA" sz="2000" dirty="0"/>
              <a:t> </a:t>
            </a:r>
            <a:r>
              <a:rPr lang="en-CA" sz="2000" dirty="0" err="1"/>
              <a:t>résultats</a:t>
            </a:r>
            <a:r>
              <a:rPr lang="en-CA" sz="2000" dirty="0"/>
              <a:t> et </a:t>
            </a:r>
            <a:r>
              <a:rPr lang="en-CA" sz="2000" dirty="0" err="1"/>
              <a:t>vos</a:t>
            </a:r>
            <a:r>
              <a:rPr lang="en-CA" sz="2000" dirty="0"/>
              <a:t> </a:t>
            </a:r>
            <a:r>
              <a:rPr lang="en-CA" sz="2000" dirty="0" err="1"/>
              <a:t>progrès</a:t>
            </a:r>
            <a:r>
              <a:rPr lang="en-CA" sz="2000" dirty="0"/>
              <a:t> dans un rapport </a:t>
            </a:r>
            <a:r>
              <a:rPr lang="en-CA" sz="2000" dirty="0" err="1"/>
              <a:t>écrit</a:t>
            </a: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err="1"/>
              <a:t>Objectifs</a:t>
            </a: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Pour que </a:t>
            </a:r>
            <a:r>
              <a:rPr lang="en-CA" sz="2000" dirty="0" err="1"/>
              <a:t>vous</a:t>
            </a:r>
            <a:r>
              <a:rPr lang="en-CA" sz="2000" dirty="0"/>
              <a:t> </a:t>
            </a:r>
            <a:r>
              <a:rPr lang="en-CA" sz="2000" dirty="0" err="1"/>
              <a:t>appreniez</a:t>
            </a:r>
            <a:r>
              <a:rPr lang="en-CA" sz="2000" dirty="0"/>
              <a:t> à </a:t>
            </a:r>
            <a:r>
              <a:rPr lang="en-CA" sz="2000" dirty="0" err="1"/>
              <a:t>communiquer</a:t>
            </a:r>
            <a:r>
              <a:rPr lang="en-CA" sz="2000" dirty="0"/>
              <a:t> </a:t>
            </a:r>
            <a:r>
              <a:rPr lang="en-CA" sz="2000" dirty="0" err="1"/>
              <a:t>efficacement</a:t>
            </a:r>
            <a:r>
              <a:rPr lang="en-CA" sz="2000" dirty="0"/>
              <a:t> </a:t>
            </a:r>
            <a:r>
              <a:rPr lang="en-CA" sz="2000" dirty="0" err="1"/>
              <a:t>vos</a:t>
            </a:r>
            <a:r>
              <a:rPr lang="en-CA" sz="2000" dirty="0"/>
              <a:t> </a:t>
            </a:r>
            <a:r>
              <a:rPr lang="en-CA" sz="2000" dirty="0" err="1"/>
              <a:t>idées</a:t>
            </a:r>
            <a:r>
              <a:rPr lang="en-CA" sz="2000" dirty="0"/>
              <a:t> aux </a:t>
            </a:r>
            <a:r>
              <a:rPr lang="en-CA" sz="2000" dirty="0" err="1"/>
              <a:t>autres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41397493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ustom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1257</Words>
  <Application>Microsoft Office PowerPoint</Application>
  <PresentationFormat>On-screen Show (4:3)</PresentationFormat>
  <Paragraphs>173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</vt:lpstr>
      <vt:lpstr>Verdana</vt:lpstr>
      <vt:lpstr>Office Theme</vt:lpstr>
      <vt:lpstr>19th Annual IEEE  Ottawa Robotics Competition 19e Compétition annuelle de robotique d’Ottawa d’IEEE</vt:lpstr>
      <vt:lpstr>Warning | Avis</vt:lpstr>
      <vt:lpstr>LOCATION/TIME</vt:lpstr>
      <vt:lpstr>For team Supervisors Pour les superviseurs</vt:lpstr>
      <vt:lpstr>Your Role | Votre rôle</vt:lpstr>
      <vt:lpstr>Fees</vt:lpstr>
      <vt:lpstr>FOR STUDENTS POUR LES élèves</vt:lpstr>
      <vt:lpstr>Marking Scheme | Évaluation</vt:lpstr>
      <vt:lpstr>Virtual Report + Presentation</vt:lpstr>
      <vt:lpstr>During each meeting Durant chaque rencontre d’équipe</vt:lpstr>
      <vt:lpstr>Lego Challenges Concours Lego</vt:lpstr>
      <vt:lpstr>Note About LEGO Rules Avis concernant les règles LEGO</vt:lpstr>
      <vt:lpstr>Tutorials | Tutoriels</vt:lpstr>
      <vt:lpstr>da Vinci | da Vinci</vt:lpstr>
      <vt:lpstr>da Vinci | da Vinci</vt:lpstr>
      <vt:lpstr>PowerPoint Presentation</vt:lpstr>
      <vt:lpstr>Agility Challenge / Défi d’agilité</vt:lpstr>
      <vt:lpstr>PowerPoint Presentation</vt:lpstr>
      <vt:lpstr>Judging &amp; Scoring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17th Annual IEEE Ottawa Robotics Competition 17e Compétition annuelle de robotique d’Ottawa d’IEEE</dc:title>
  <dc:creator>David Huynh</dc:creator>
  <cp:lastModifiedBy>MarkvGIS1</cp:lastModifiedBy>
  <cp:revision>36</cp:revision>
  <dcterms:created xsi:type="dcterms:W3CDTF">2019-04-27T14:31:18Z</dcterms:created>
  <dcterms:modified xsi:type="dcterms:W3CDTF">2022-03-05T18:19:15Z</dcterms:modified>
</cp:coreProperties>
</file>