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9" roundtripDataSignature="AMtx7mgNtmKM3+ej8FE+R4BFIezR2+QW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rc.ieeeottawa.ca/wp-content/uploads/ORC2022-TechCompEN.pdf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rc.ieeeottawa.ca/wp-content/uploads/ORC2022-TechCompEN.pdf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rc.ieeeottawa.ca/arduino-maze/" TargetMode="Externa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rc.ieeeottawa.ca/wp-content/uploads/ORC2022-DancingRobotEN.pdf" TargetMode="Externa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rc.ieeeottawa.ca/wp-content/uploads/ORC2022-DancingRobotEN.pdf" TargetMode="Externa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rc.ieeeottawa.ca/wp-content/uploads/ORC2022-SupervisorInfoPackEN.pdf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orc.ieeeottawa.ca/wp-content/uploads/ORC2022-TechCompEN.pdf" TargetMode="External"/><Relationship Id="rId3" Type="http://schemas.openxmlformats.org/officeDocument/2006/relationships/hyperlink" Target="http://www.orc.ieeeottawa.ca/wp-content/uploads/ORC2022-TechCompEN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Welcome everyone to the work period for the 19</a:t>
            </a:r>
            <a:r>
              <a:rPr baseline="30000" lang="en-US"/>
              <a:t>th</a:t>
            </a:r>
            <a:r>
              <a:rPr lang="en-US"/>
              <a:t> annual IEEE Ottawa Robotics Competition. We are happy to have you here today and hope you all have a productive time.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will be more about your team.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Hypothesis will be about your initial strategy.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Procedure and methods has to do with what you did to prepare for the competition.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Results and Discussion is about your final robot, challenges, and the like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Conclusion is just to wrap things up about your robot.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Technical Component: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http://www.orc.ieeeottawa.ca/wp-content/uploads/ORC2022-TechCompEN.pdf</a:t>
            </a:r>
            <a:endParaRPr/>
          </a:p>
        </p:txBody>
      </p:sp>
      <p:sp>
        <p:nvSpPr>
          <p:cNvPr id="159" name="Google Shape;159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68631c866_0_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168631c866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Technical Component: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http://www.orc.ieeeottawa.ca/wp-content/uploads/ORC2022-TechCompEN.pdf</a:t>
            </a:r>
            <a:endParaRPr/>
          </a:p>
        </p:txBody>
      </p:sp>
      <p:sp>
        <p:nvSpPr>
          <p:cNvPr id="167" name="Google Shape;167;g1168631c866_0_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It is good practice for science and engineering.</a:t>
            </a:r>
            <a:endParaRPr/>
          </a:p>
        </p:txBody>
      </p:sp>
      <p:sp>
        <p:nvSpPr>
          <p:cNvPr id="175" name="Google Shape;175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168631c866_3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1168631c866_3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2015 junior team (gr </a:t>
            </a:r>
            <a:r>
              <a:rPr lang="en-US"/>
              <a:t>7/8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168631c866_0_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168631c866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[ Video TBD ]</a:t>
            </a:r>
            <a:endParaRPr/>
          </a:p>
        </p:txBody>
      </p:sp>
      <p:sp>
        <p:nvSpPr>
          <p:cNvPr id="195" name="Google Shape;195;g1168631c866_0_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Link to challenge: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http://www.orc.ieeeottawa.ca/arduino-maze/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Rules may be updated, keep up to date</a:t>
            </a:r>
            <a:endParaRPr/>
          </a:p>
        </p:txBody>
      </p:sp>
      <p:sp>
        <p:nvSpPr>
          <p:cNvPr id="209" name="Google Shape;209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168631c866_3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1168631c866_3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remind everyone that these slides are a very broad overview of the rules and that your teams must read the rules in their entirety to ensure you have them all.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Keep checking the rules as they may change/be updated</a:t>
            </a:r>
            <a:endParaRPr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168631c866_3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Link to Challenge: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http://www.orc.ieeeottawa.ca/wp-content/uploads/ORC2022-DancingRobotEN.pdf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-New Challenge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-Internal speaker of the robot can be used to play the music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1168631c866_3_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168631c866_0_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Link to Challenge: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http://www.orc.ieeeottawa.ca/wp-content/uploads/ORC2022-DancingRobotEN.pdf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Minutes to skip: [0-42s, 1:20s-1:35s,  1:50s-2:00 or till it ends]</a:t>
            </a:r>
            <a:endParaRPr/>
          </a:p>
        </p:txBody>
      </p:sp>
      <p:sp>
        <p:nvSpPr>
          <p:cNvPr id="236" name="Google Shape;236;g1168631c866_0_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168631c866_3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2" name="Google Shape;242;g1168631c866_3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Rules may be updated, keep up to date</a:t>
            </a:r>
            <a:endParaRPr/>
          </a:p>
        </p:txBody>
      </p:sp>
      <p:sp>
        <p:nvSpPr>
          <p:cNvPr id="243" name="Google Shape;243;g1168631c866_3_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</a:t>
            </a:r>
            <a:endParaRPr/>
          </a:p>
        </p:txBody>
      </p:sp>
      <p:sp>
        <p:nvSpPr>
          <p:cNvPr id="102" name="Google Shape;10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So, a couple housekeeping notes for team supervisors.</a:t>
            </a:r>
            <a:endParaRPr/>
          </a:p>
        </p:txBody>
      </p:sp>
      <p:sp>
        <p:nvSpPr>
          <p:cNvPr id="112" name="Google Shape;112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Remember that you can help with basic help or wherever safety is a concern. While this is a competition, the goal should be for learning to happen. So, you can do things like clarify rules or guiding teams towards the right path, but you should not be programming and/or building their robots for them. We will have unmarked volunteers who will be monitoring for inappropriate behaviour. While not disqualified, one team supervisor was caught inappropriately helping their team.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Link to supervisor package: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http://www.orc.ieeeottawa.ca/wp-content/uploads/ORC2022-SupervisorInfoPackEN.pdf</a:t>
            </a:r>
            <a:endParaRPr/>
          </a:p>
        </p:txBody>
      </p:sp>
      <p:sp>
        <p:nvSpPr>
          <p:cNvPr id="119" name="Google Shape;119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 a reminder, the registration fees are as follows: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$20 fee for admin erros</a:t>
            </a:r>
            <a:endParaRPr/>
          </a:p>
        </p:txBody>
      </p:sp>
      <p:sp>
        <p:nvSpPr>
          <p:cNvPr id="127" name="Google Shape;127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 through mark breakdown.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Emphasize importance of working hard on both parts in two different ways… 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US"/>
              <a:t>To ensure they win. One team came in 1</a:t>
            </a:r>
            <a:r>
              <a:rPr baseline="30000" lang="en-US"/>
              <a:t>st</a:t>
            </a:r>
            <a:r>
              <a:rPr lang="en-US"/>
              <a:t> in the challenge, but fell to 7</a:t>
            </a:r>
            <a:r>
              <a:rPr baseline="30000" lang="en-US"/>
              <a:t>th</a:t>
            </a:r>
            <a:r>
              <a:rPr lang="en-US"/>
              <a:t> overall because of the interview component.</a:t>
            </a:r>
            <a:endParaRPr/>
          </a:p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US"/>
              <a:t>So they can develop useful skills later on in life. They need to be able to answer questions on the spot and know their stuff inside and out.</a:t>
            </a:r>
            <a:endParaRPr/>
          </a:p>
        </p:txBody>
      </p:sp>
      <p:sp>
        <p:nvSpPr>
          <p:cNvPr id="141" name="Google Shape;141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 anyone who’s done ORC before, this is similar to the presentation, BUT… it’s more like a conversation and judges are asking for what they want rather than you following strict guidelines.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Parts 1 – 4 must be completed in 7 minutes. For part 5, we will release the follow-up questions on at 2 pm Eastern Time on May 13 th, 2022. </a:t>
            </a:r>
            <a:r>
              <a:rPr b="1" lang="en-US"/>
              <a:t>Each team member must answer one question per registered challenge. These answers must not exceed 1 minute.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Technical Component: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http://www.orc.ieeeottawa.ca/wp-content/uploads/ORC2022-TechCompEN.pd</a:t>
            </a:r>
            <a:r>
              <a:rPr lang="en-US" u="sng">
                <a:solidFill>
                  <a:schemeClr val="hlink"/>
                </a:solidFill>
                <a:hlinkClick r:id="rId3"/>
              </a:rPr>
              <a:t>f</a:t>
            </a:r>
            <a:endParaRPr/>
          </a:p>
        </p:txBody>
      </p:sp>
      <p:sp>
        <p:nvSpPr>
          <p:cNvPr id="149" name="Google Shape;149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683568" y="198884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2915816" y="3789040"/>
            <a:ext cx="5544616" cy="1126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4" name="Google Shape;24;p1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5" name="Google Shape;2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  <a:defRPr b="0" i="0" sz="4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m1S_nGtC_aU" TargetMode="External"/><Relationship Id="rId4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ww.youtube.com/watch?v=7dCFEGMkupU" TargetMode="External"/><Relationship Id="rId4" Type="http://schemas.openxmlformats.org/officeDocument/2006/relationships/image" Target="../media/image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hyperlink" Target="mailto:orcarduino@gmail.com" TargetMode="External"/><Relationship Id="rId4" Type="http://schemas.openxmlformats.org/officeDocument/2006/relationships/hyperlink" Target="mailto:orcinfo@ieeeottawa.ca" TargetMode="External"/><Relationship Id="rId5" Type="http://schemas.openxmlformats.org/officeDocument/2006/relationships/hyperlink" Target="mailto:orcarduino@gmail.com" TargetMode="External"/><Relationship Id="rId6" Type="http://schemas.openxmlformats.org/officeDocument/2006/relationships/hyperlink" Target="mailto:orcinfo@ieeeottawa.ca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ctrTitle"/>
          </p:nvPr>
        </p:nvSpPr>
        <p:spPr>
          <a:xfrm>
            <a:off x="683568" y="198884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mbria"/>
              <a:buNone/>
            </a:pPr>
            <a:r>
              <a:rPr lang="en-US" sz="2500"/>
              <a:t>19th Annual IEEE Ottawa Robotics Competition</a:t>
            </a:r>
            <a:br>
              <a:rPr lang="en-US" sz="2500"/>
            </a:br>
            <a:r>
              <a:rPr lang="en-US" sz="2500"/>
              <a:t>19</a:t>
            </a:r>
            <a:r>
              <a:rPr baseline="30000" lang="en-US" sz="2500"/>
              <a:t>e </a:t>
            </a:r>
            <a:r>
              <a:rPr lang="en-US" sz="2500"/>
              <a:t>Compétition annuelle de robotique d’Ottawa d’IEEE</a:t>
            </a:r>
            <a:endParaRPr baseline="30000" sz="2500"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2915816" y="3789040"/>
            <a:ext cx="5544616" cy="11269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/>
              <a:t>Work Period | Période de travail</a:t>
            </a:r>
            <a:endParaRPr/>
          </a:p>
          <a:p>
            <a:pPr indent="0" lvl="0" marL="0" rtl="0" algn="ctr">
              <a:spcBef>
                <a:spcPts val="592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rPr lang="en-US"/>
              <a:t>March 2022 | Mars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Presentation Video | Vid</a:t>
            </a:r>
            <a:r>
              <a:rPr b="0" i="0" lang="en-US" sz="4400" u="none" cap="none" strike="noStrike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é</a:t>
            </a:r>
            <a:r>
              <a:rPr lang="en-US"/>
              <a:t>o de Pr</a:t>
            </a:r>
            <a:r>
              <a:rPr i="0" lang="en-US" sz="4400" u="none" cap="none" strike="noStrike">
                <a:solidFill>
                  <a:srgbClr val="202124"/>
                </a:solidFill>
              </a:rPr>
              <a:t>é</a:t>
            </a:r>
            <a:r>
              <a:rPr lang="en-US"/>
              <a:t>sentation</a:t>
            </a:r>
            <a:endParaRPr/>
          </a:p>
        </p:txBody>
      </p:sp>
      <p:sp>
        <p:nvSpPr>
          <p:cNvPr id="162" name="Google Shape;162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Questions will be based on the following themes: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Introduction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Hypothesis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Procedure/Methods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Results/Discussion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Conclusion</a:t>
            </a:r>
            <a:endParaRPr/>
          </a:p>
        </p:txBody>
      </p:sp>
      <p:sp>
        <p:nvSpPr>
          <p:cNvPr id="163" name="Google Shape;163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Questions sont basées selon les thèmes suivantes: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Introduction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Hypothèse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Procédure/Méthodes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Résultats/Discussion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Conclusion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68631c866_0_3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n-US"/>
              <a:t>The</a:t>
            </a:r>
            <a:r>
              <a:rPr lang="en-US"/>
              <a:t> Report | Le Rapport</a:t>
            </a:r>
            <a:endParaRPr/>
          </a:p>
        </p:txBody>
      </p:sp>
      <p:sp>
        <p:nvSpPr>
          <p:cNvPr id="170" name="Google Shape;170;g1168631c866_0_3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document containing: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Introduction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Hypothesis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Procedure/Methods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Results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Discussion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>
                <a:highlight>
                  <a:srgbClr val="FFFF00"/>
                </a:highlight>
              </a:rPr>
              <a:t>Journal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171" name="Google Shape;171;g1168631c866_0_3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Un document qui contient</a:t>
            </a:r>
            <a:r>
              <a:rPr lang="en-US"/>
              <a:t>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Introduction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Hypothèse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Procédure/Méthodes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Résultats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Discussion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>
                <a:highlight>
                  <a:srgbClr val="FFFF00"/>
                </a:highlight>
              </a:rPr>
              <a:t>Journal</a:t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"/>
          <p:cNvSpPr txBox="1"/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During each meeting</a:t>
            </a:r>
            <a:br>
              <a:rPr lang="en-US"/>
            </a:br>
            <a:r>
              <a:rPr lang="en-US"/>
              <a:t>Durant chaque rencontre d’équipe</a:t>
            </a:r>
            <a:endParaRPr/>
          </a:p>
        </p:txBody>
      </p:sp>
      <p:sp>
        <p:nvSpPr>
          <p:cNvPr id="178" name="Google Shape;178;p9"/>
          <p:cNvSpPr txBox="1"/>
          <p:nvPr>
            <p:ph idx="1" type="body"/>
          </p:nvPr>
        </p:nvSpPr>
        <p:spPr>
          <a:xfrm>
            <a:off x="457200" y="1600200"/>
            <a:ext cx="3898776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Have at least one team member write down what happened and why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Design / program changes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Accomplishments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Difficulties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Testing and results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Etc.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Even though it’s tedious, this is a good habit to develop and will help you in preparing for the Interview.</a:t>
            </a:r>
            <a:endParaRPr/>
          </a:p>
        </p:txBody>
      </p:sp>
      <p:sp>
        <p:nvSpPr>
          <p:cNvPr id="179" name="Google Shape;179;p9"/>
          <p:cNvSpPr txBox="1"/>
          <p:nvPr>
            <p:ph idx="2" type="body"/>
          </p:nvPr>
        </p:nvSpPr>
        <p:spPr>
          <a:xfrm>
            <a:off x="4355976" y="1600200"/>
            <a:ext cx="4330824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Assurez-vous qu’un membre de l’équipe note ce qui est arrivé et pourquoi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Changements à vos programmes ou designs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Accomplissements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Jalons / difficultés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Essais et résultats</a:t>
            </a:r>
            <a:endParaRPr/>
          </a:p>
          <a:p>
            <a:pPr indent="-285750" lvl="1" marL="74295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Etc.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Même si c'est lassant, il est bon de développer cet habitude. De plus, il aidera avec vos préparations pour l’entrevue.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68631c866_3_12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lang="en-US"/>
              <a:t>ARDUINO CHALLENGE 1</a:t>
            </a:r>
            <a:br>
              <a:rPr lang="en-US"/>
            </a:br>
            <a:r>
              <a:rPr lang="en-US"/>
              <a:t>CONCOURS ARDUINO 1</a:t>
            </a:r>
            <a:endParaRPr/>
          </a:p>
        </p:txBody>
      </p:sp>
      <p:sp>
        <p:nvSpPr>
          <p:cNvPr id="185" name="Google Shape;185;g1168631c866_3_12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"/>
          <p:cNvSpPr txBox="1"/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LRT Detour</a:t>
            </a:r>
            <a:br>
              <a:rPr lang="en-US"/>
            </a:br>
            <a:r>
              <a:rPr lang="en-US"/>
              <a:t>Déviations dû au TLR</a:t>
            </a:r>
            <a:endParaRPr/>
          </a:p>
        </p:txBody>
      </p:sp>
      <p:pic>
        <p:nvPicPr>
          <p:cNvPr id="191" name="Google Shape;191;p1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3608" y="1556792"/>
            <a:ext cx="7067128" cy="46966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68631c866_0_11"/>
          <p:cNvSpPr txBox="1"/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LRT Detour</a:t>
            </a:r>
            <a:br>
              <a:rPr lang="en-US"/>
            </a:br>
            <a:r>
              <a:rPr lang="en-US"/>
              <a:t>Déviations dû au TLR</a:t>
            </a:r>
            <a:endParaRPr/>
          </a:p>
        </p:txBody>
      </p:sp>
      <p:pic>
        <p:nvPicPr>
          <p:cNvPr id="198" name="Google Shape;198;g1168631c866_0_11" title="ORC 2021, Arduino challenge - test 2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4388" y="1800252"/>
            <a:ext cx="5735225" cy="430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"/>
          <p:cNvSpPr txBox="1"/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LRT Detour</a:t>
            </a:r>
            <a:br>
              <a:rPr lang="en-US"/>
            </a:br>
            <a:r>
              <a:rPr lang="en-US"/>
              <a:t>Déviations dû au TLR</a:t>
            </a:r>
            <a:endParaRPr/>
          </a:p>
        </p:txBody>
      </p:sp>
      <p:sp>
        <p:nvSpPr>
          <p:cNvPr id="204" name="Google Shape;204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Robot navigates its way through road closures from start to finish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If you bump into the obstacles, you must restart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To be demo’ed live on competition day!</a:t>
            </a:r>
            <a:endParaRPr/>
          </a:p>
        </p:txBody>
      </p:sp>
      <p:sp>
        <p:nvSpPr>
          <p:cNvPr id="205" name="Google Shape;205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Robot doit se promener en évitant les fermetures de route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Si vous touchez les obstacles, vous devriez recommencer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En directe le jour de la </a:t>
            </a:r>
            <a:r>
              <a:rPr lang="en-US"/>
              <a:t>compétition!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5"/>
          <p:cNvSpPr txBox="1"/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mbria"/>
              <a:buNone/>
            </a:pPr>
            <a:r>
              <a:rPr lang="en-US" sz="3859"/>
              <a:t>Note About LRT Detour</a:t>
            </a:r>
            <a:br>
              <a:rPr lang="en-US" sz="3859"/>
            </a:br>
            <a:r>
              <a:rPr lang="en-US" sz="3859"/>
              <a:t>Avis concernant </a:t>
            </a:r>
            <a:r>
              <a:rPr lang="en-US" sz="3859"/>
              <a:t>Déviations dû au TLR</a:t>
            </a:r>
            <a:endParaRPr sz="3859"/>
          </a:p>
        </p:txBody>
      </p:sp>
      <p:sp>
        <p:nvSpPr>
          <p:cNvPr id="212" name="Google Shape;212;p15"/>
          <p:cNvSpPr txBox="1"/>
          <p:nvPr>
            <p:ph idx="1" type="body"/>
          </p:nvPr>
        </p:nvSpPr>
        <p:spPr>
          <a:xfrm>
            <a:off x="457199" y="1600200"/>
            <a:ext cx="346672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Make sure to read the rules!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Any Arduino-based robot is allowed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There is a bonus challenge for the LRT Detour challenge.</a:t>
            </a:r>
            <a:endParaRPr/>
          </a:p>
        </p:txBody>
      </p:sp>
      <p:sp>
        <p:nvSpPr>
          <p:cNvPr id="213" name="Google Shape;213;p15"/>
          <p:cNvSpPr txBox="1"/>
          <p:nvPr>
            <p:ph idx="2" type="body"/>
          </p:nvPr>
        </p:nvSpPr>
        <p:spPr>
          <a:xfrm>
            <a:off x="3923928" y="1600200"/>
            <a:ext cx="4762872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Assurez-vous de lire les deux séries de règles!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Tous les robots basés sur Arduino sont permis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Il y a un défi bonus pour le défi de déviations dû au TLR.</a:t>
            </a:r>
            <a:endParaRPr b="0" i="0" u="none" cap="none" strike="noStrike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5"/>
          <p:cNvSpPr/>
          <p:nvPr/>
        </p:nvSpPr>
        <p:spPr>
          <a:xfrm>
            <a:off x="0" y="43934"/>
            <a:ext cx="65" cy="369332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600"/>
              <a:buFont typeface="Arial"/>
              <a:buNone/>
            </a:pPr>
            <a:br>
              <a:rPr b="0" i="0" lang="en-US" sz="600" u="none" cap="none" strike="noStrike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lang="en-US"/>
              <a:t>ARDUINO CHALLENGE 2</a:t>
            </a:r>
            <a:br>
              <a:rPr lang="en-US"/>
            </a:br>
            <a:r>
              <a:rPr lang="en-US"/>
              <a:t>CONCOURS ARDUINO 2</a:t>
            </a:r>
            <a:endParaRPr/>
          </a:p>
        </p:txBody>
      </p:sp>
      <p:sp>
        <p:nvSpPr>
          <p:cNvPr id="220" name="Google Shape;220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168631c866_3_0"/>
          <p:cNvSpPr txBox="1"/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Dancing Robot</a:t>
            </a:r>
            <a:br>
              <a:rPr lang="en-US"/>
            </a:br>
            <a:r>
              <a:rPr lang="en-US"/>
              <a:t>Robot Danseur</a:t>
            </a:r>
            <a:endParaRPr/>
          </a:p>
        </p:txBody>
      </p:sp>
      <p:pic>
        <p:nvPicPr>
          <p:cNvPr id="226" name="Google Shape;226;g1168631c866_3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1188" y="1830175"/>
            <a:ext cx="4661624" cy="4661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n-US"/>
              <a:t>Warning | Avis</a:t>
            </a:r>
            <a:endParaRPr/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This is a broad overview of the rules.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 is important that you read the rules in full from our website.</a:t>
            </a:r>
            <a:endParaRPr/>
          </a:p>
        </p:txBody>
      </p:sp>
      <p:sp>
        <p:nvSpPr>
          <p:cNvPr id="98" name="Google Shape;98;p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Ce diaporama sert comme un survol des règles.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Il est important que vous lisez les règles complètes sur notre site web.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168631c866_3_5"/>
          <p:cNvSpPr txBox="1"/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Dancing Robot</a:t>
            </a:r>
            <a:br>
              <a:rPr lang="en-US"/>
            </a:br>
            <a:r>
              <a:rPr lang="en-US"/>
              <a:t>Robot Danseur</a:t>
            </a:r>
            <a:endParaRPr/>
          </a:p>
        </p:txBody>
      </p:sp>
      <p:sp>
        <p:nvSpPr>
          <p:cNvPr id="232" name="Google Shape;232;g1168631c866_3_5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Robot has 2 minutes to perform a live dance routine </a:t>
            </a:r>
            <a:r>
              <a:rPr lang="en-US"/>
              <a:t>accompanied</a:t>
            </a:r>
            <a:r>
              <a:rPr lang="en-US"/>
              <a:t> with music.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Your robot is allowed one reset/retry.</a:t>
            </a:r>
            <a:endParaRPr/>
          </a:p>
        </p:txBody>
      </p:sp>
      <p:sp>
        <p:nvSpPr>
          <p:cNvPr id="233" name="Google Shape;233;g1168631c866_3_5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Robot à 2 minutes pour </a:t>
            </a:r>
            <a:r>
              <a:rPr lang="en-US"/>
              <a:t>effectuer</a:t>
            </a:r>
            <a:r>
              <a:rPr lang="en-US"/>
              <a:t> une routine de danse en directe.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Votre robot aura droit à un réessai.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168631c866_0_22"/>
          <p:cNvSpPr txBox="1"/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Dancing Robot</a:t>
            </a:r>
            <a:br>
              <a:rPr lang="en-US"/>
            </a:br>
            <a:r>
              <a:rPr lang="en-US"/>
              <a:t>Robot Danseur</a:t>
            </a:r>
            <a:endParaRPr/>
          </a:p>
        </p:txBody>
      </p:sp>
      <p:pic>
        <p:nvPicPr>
          <p:cNvPr descr="DISCO Otto remix&#10;&#10;Once again the UK come last in the Eurovision Song Contest and, once again, we score 'null points' (said in a French accent).&#10;&#10;Things would have gone much better had DISCO Otto been the UK's entry.&#10;&#10;Dual-core Otto with a digital pin trigger between the two to get the necessary synchronization. Plus a DFMini, speaker + blue LED matrix.&#10;&#10;And cool 70s glasses.&#10;&#10;Welcome to join our Otto Builder community! https://builders.ottodiy.com/&#10;&#10;Credits To Piers &#10;&#10;Song &#10;D.I.S.C.O. (Single Version)&#10;Ottawan" id="239" name="Google Shape;239;g1168631c866_0_22" title="This robot probably dances better than you at the party club, Disco Otto DIY  Eurovision contes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96300" y="1785125"/>
            <a:ext cx="5959025" cy="446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168631c866_3_18"/>
          <p:cNvSpPr txBox="1"/>
          <p:nvPr>
            <p:ph type="title"/>
          </p:nvPr>
        </p:nvSpPr>
        <p:spPr>
          <a:xfrm>
            <a:off x="457200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Note About Dancing Robot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Avis concernant le Robot Danseur</a:t>
            </a:r>
            <a:endParaRPr/>
          </a:p>
        </p:txBody>
      </p:sp>
      <p:sp>
        <p:nvSpPr>
          <p:cNvPr id="246" name="Google Shape;246;g1168631c866_3_18"/>
          <p:cNvSpPr txBox="1"/>
          <p:nvPr>
            <p:ph idx="1" type="body"/>
          </p:nvPr>
        </p:nvSpPr>
        <p:spPr>
          <a:xfrm>
            <a:off x="457199" y="1600200"/>
            <a:ext cx="34668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Make sure to read the rules!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grading rubric for Dancing Robot will be released shortly </a:t>
            </a:r>
            <a:endParaRPr/>
          </a:p>
        </p:txBody>
      </p:sp>
      <p:sp>
        <p:nvSpPr>
          <p:cNvPr id="247" name="Google Shape;247;g1168631c866_3_18"/>
          <p:cNvSpPr txBox="1"/>
          <p:nvPr>
            <p:ph idx="2" type="body"/>
          </p:nvPr>
        </p:nvSpPr>
        <p:spPr>
          <a:xfrm>
            <a:off x="3923928" y="1600200"/>
            <a:ext cx="47628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Assurez-vous de lire les deux séries de règles!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La</a:t>
            </a:r>
            <a:r>
              <a:rPr lang="en-US"/>
              <a:t> grille de notation pour le Robot Danseur sera publié sous peur</a:t>
            </a:r>
            <a:endParaRPr/>
          </a:p>
          <a:p>
            <a:pPr indent="0" lvl="0" marL="34290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1168631c866_3_18"/>
          <p:cNvSpPr/>
          <p:nvPr/>
        </p:nvSpPr>
        <p:spPr>
          <a:xfrm>
            <a:off x="0" y="43934"/>
            <a:ext cx="0" cy="369300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600"/>
              <a:buFont typeface="Arial"/>
              <a:buNone/>
            </a:pPr>
            <a:br>
              <a:rPr b="0" i="0" lang="en-US" sz="600" u="none" cap="none" strike="noStrike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n-US"/>
              <a:t>Questions?</a:t>
            </a:r>
            <a:endParaRPr/>
          </a:p>
        </p:txBody>
      </p:sp>
      <p:sp>
        <p:nvSpPr>
          <p:cNvPr id="254" name="Google Shape;254;p1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Arduino Challenge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Loïc, Bren, and David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u="sng">
                <a:solidFill>
                  <a:schemeClr val="hlink"/>
                </a:solidFill>
                <a:hlinkClick r:id="rId3"/>
              </a:rPr>
              <a:t>orcarduino@gmail.com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All other questions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Kelly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u="sng">
                <a:solidFill>
                  <a:schemeClr val="hlink"/>
                </a:solidFill>
                <a:hlinkClick r:id="rId4"/>
              </a:rPr>
              <a:t>orcinfo@ieeeottawa.ca</a:t>
            </a:r>
            <a:r>
              <a:rPr lang="en-US"/>
              <a:t>	</a:t>
            </a:r>
            <a:endParaRPr/>
          </a:p>
        </p:txBody>
      </p:sp>
      <p:sp>
        <p:nvSpPr>
          <p:cNvPr id="255" name="Google Shape;255;p1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Concours Arduino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Loïc, Bren, et </a:t>
            </a:r>
            <a:r>
              <a:rPr lang="en-US"/>
              <a:t>David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u="sng">
                <a:solidFill>
                  <a:schemeClr val="hlink"/>
                </a:solidFill>
                <a:hlinkClick r:id="rId5"/>
              </a:rPr>
              <a:t>orcarduino@gmail.com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Toute autre question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Kelly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 u="sng">
                <a:solidFill>
                  <a:schemeClr val="hlink"/>
                </a:solidFill>
                <a:hlinkClick r:id="rId6"/>
              </a:rPr>
              <a:t>orcinfo@ieeeottawa.ca</a:t>
            </a:r>
            <a:endParaRPr/>
          </a:p>
        </p:txBody>
      </p:sp>
      <p:sp>
        <p:nvSpPr>
          <p:cNvPr id="256" name="Google Shape;256;p16"/>
          <p:cNvSpPr txBox="1"/>
          <p:nvPr/>
        </p:nvSpPr>
        <p:spPr>
          <a:xfrm>
            <a:off x="899592" y="5929710"/>
            <a:ext cx="7344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We will try our best to respond within </a:t>
            </a:r>
            <a:r>
              <a:rPr b="1" lang="en-US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business days.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Nous essayons de notre mieux à répondre dans </a:t>
            </a:r>
            <a:r>
              <a:rPr b="1" lang="en-US" sz="1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3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jours d’affaires.</a:t>
            </a:r>
            <a:endParaRPr b="1" i="0" sz="18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n-US"/>
              <a:t>ORC is Virtual This Year!</a:t>
            </a:r>
            <a:endParaRPr/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This means your code, presentation, and report needs to be sent before the day of the competition.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Submission deadline: May 14 10:00 pm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Competition day: May 28</a:t>
            </a:r>
            <a:endParaRPr/>
          </a:p>
        </p:txBody>
      </p:sp>
      <p:sp>
        <p:nvSpPr>
          <p:cNvPr id="106" name="Google Shape;106;p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800"/>
              <a:buFont typeface="Cambria"/>
              <a:buChar char="•"/>
            </a:pPr>
            <a:r>
              <a:rPr i="0" lang="en-US" sz="2800" u="none" cap="none" strike="noStrike">
                <a:solidFill>
                  <a:srgbClr val="202124"/>
                </a:solidFill>
              </a:rPr>
              <a:t>Cela signifie</a:t>
            </a:r>
            <a:r>
              <a:rPr lang="en-US">
                <a:solidFill>
                  <a:srgbClr val="202124"/>
                </a:solidFill>
              </a:rPr>
              <a:t> </a:t>
            </a:r>
            <a:r>
              <a:rPr i="0" lang="en-US" sz="2800" u="none" cap="none" strike="noStrike">
                <a:solidFill>
                  <a:srgbClr val="202124"/>
                </a:solidFill>
              </a:rPr>
              <a:t>votre code, pr</a:t>
            </a:r>
            <a:r>
              <a:rPr lang="en-US">
                <a:solidFill>
                  <a:srgbClr val="202124"/>
                </a:solidFill>
              </a:rPr>
              <a:t>ésentation, et, rapport doivent </a:t>
            </a:r>
            <a:r>
              <a:rPr i="0" lang="en-US" sz="2800" u="none" cap="none" strike="noStrike">
                <a:solidFill>
                  <a:srgbClr val="202124"/>
                </a:solidFill>
              </a:rPr>
              <a:t>être </a:t>
            </a:r>
            <a:r>
              <a:rPr i="0" lang="en-US" sz="2800" u="none" cap="none" strike="noStrike">
                <a:solidFill>
                  <a:srgbClr val="202124"/>
                </a:solidFill>
              </a:rPr>
              <a:t>envoyés</a:t>
            </a:r>
            <a:r>
              <a:rPr i="0" lang="en-US" sz="2800" u="none" cap="none" strike="noStrike">
                <a:solidFill>
                  <a:srgbClr val="202124"/>
                </a:solidFill>
              </a:rPr>
              <a:t> avant le jour de la compétition.</a:t>
            </a:r>
            <a:r>
              <a:rPr i="0" lang="en-US" sz="700" u="none" cap="none" strike="noStrike">
                <a:solidFill>
                  <a:schemeClr val="dk1"/>
                </a:solidFill>
              </a:rPr>
              <a:t> </a:t>
            </a:r>
            <a:endParaRPr i="0" sz="2000" u="none" cap="none" strike="noStrike"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202124"/>
              </a:buClr>
              <a:buSzPts val="2800"/>
              <a:buFont typeface="Cambria"/>
              <a:buChar char="•"/>
            </a:pPr>
            <a:r>
              <a:rPr i="0" lang="en-US">
                <a:solidFill>
                  <a:srgbClr val="202124"/>
                </a:solidFill>
              </a:rPr>
              <a:t>Date limite de soumission: 1</a:t>
            </a:r>
            <a:r>
              <a:rPr lang="en-US">
                <a:solidFill>
                  <a:srgbClr val="202124"/>
                </a:solidFill>
              </a:rPr>
              <a:t>4</a:t>
            </a:r>
            <a:r>
              <a:rPr i="0" lang="en-US">
                <a:solidFill>
                  <a:srgbClr val="202124"/>
                </a:solidFill>
              </a:rPr>
              <a:t> Mai </a:t>
            </a:r>
            <a:r>
              <a:rPr lang="en-US"/>
              <a:t>10:00 pm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202124"/>
              </a:buClr>
              <a:buSzPts val="2800"/>
              <a:buFont typeface="Cambria"/>
              <a:buChar char="•"/>
            </a:pPr>
            <a:r>
              <a:rPr i="0" lang="en-US" sz="2800" u="none" cap="none" strike="noStrike">
                <a:solidFill>
                  <a:srgbClr val="202124"/>
                </a:solidFill>
              </a:rPr>
              <a:t>Journée de compétition: 2</a:t>
            </a:r>
            <a:r>
              <a:rPr lang="en-US">
                <a:solidFill>
                  <a:srgbClr val="202124"/>
                </a:solidFill>
              </a:rPr>
              <a:t>8</a:t>
            </a:r>
            <a:r>
              <a:rPr i="0" lang="en-US" sz="2800" u="none" cap="none" strike="noStrike">
                <a:solidFill>
                  <a:srgbClr val="202124"/>
                </a:solidFill>
              </a:rPr>
              <a:t> Mai</a:t>
            </a:r>
            <a:endParaRPr/>
          </a:p>
        </p:txBody>
      </p:sp>
      <p:sp>
        <p:nvSpPr>
          <p:cNvPr id="107" name="Google Shape;107;p3"/>
          <p:cNvSpPr/>
          <p:nvPr/>
        </p:nvSpPr>
        <p:spPr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"/>
          <p:cNvSpPr/>
          <p:nvPr/>
        </p:nvSpPr>
        <p:spPr>
          <a:xfrm>
            <a:off x="0" y="43934"/>
            <a:ext cx="65" cy="369332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600"/>
              <a:buFont typeface="Arial"/>
              <a:buNone/>
            </a:pPr>
            <a:br>
              <a:rPr b="0" i="0" lang="en-US" sz="600" u="none" cap="none" strike="noStrike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lang="en-US"/>
              <a:t>FOR TEAM SUPERVISORS</a:t>
            </a:r>
            <a:br>
              <a:rPr lang="en-US"/>
            </a:br>
            <a:r>
              <a:rPr lang="en-US"/>
              <a:t>POUR LES SUPERVISEURS</a:t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n-US"/>
              <a:t>Your Role | Votre Rôle</a:t>
            </a:r>
            <a:endParaRPr/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Primarily an advisory role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Not to do the work for the team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Can help with minor issues or where safety is a concern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Examples are in the Supervisor Information Package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Ensure teams have one robot per registered challenge.</a:t>
            </a:r>
            <a:endParaRPr/>
          </a:p>
        </p:txBody>
      </p:sp>
      <p:sp>
        <p:nvSpPr>
          <p:cNvPr id="123" name="Google Shape;123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Principalement un rôle de conseiller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Ne faites pas le travail pour l’équipe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Peut aider l’équipe avec des problèmes mineurs ou au cas des situations dangereuses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Des exemples sont dans la trousse de renseignements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Assurez que les équipes ont un robot par concours inscrit.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n-US"/>
              <a:t>Registration | Inscription</a:t>
            </a:r>
            <a:endParaRPr/>
          </a:p>
        </p:txBody>
      </p:sp>
      <p:sp>
        <p:nvSpPr>
          <p:cNvPr id="130" name="Google Shape;130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Fee: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$16.50  team registration fee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$27.50/team registration fee for two challenges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Additional fees detailed in Supervisor Information Package.</a:t>
            </a:r>
            <a:endParaRPr/>
          </a:p>
        </p:txBody>
      </p:sp>
      <p:sp>
        <p:nvSpPr>
          <p:cNvPr id="131" name="Google Shape;131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Frais 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16.50$ par équipe pour le frais d’inscription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27.50$ par équipe pour un deuxième concours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Frais additionnels sont détaillés dans la trousse de renseignement pour les superviseurs.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mbria"/>
              <a:buNone/>
            </a:pPr>
            <a:r>
              <a:rPr lang="en-US"/>
              <a:t>FOR STUDENTS</a:t>
            </a:r>
            <a:br>
              <a:rPr lang="en-US"/>
            </a:br>
            <a:r>
              <a:rPr lang="en-US"/>
              <a:t>POUR LES ÉLÈVES</a:t>
            </a:r>
            <a:endParaRPr/>
          </a:p>
        </p:txBody>
      </p:sp>
      <p:sp>
        <p:nvSpPr>
          <p:cNvPr id="137" name="Google Shape;137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mbria"/>
              <a:buNone/>
            </a:pPr>
            <a:r>
              <a:rPr lang="en-US"/>
              <a:t>Marking Scheme | Évaluation</a:t>
            </a:r>
            <a:endParaRPr/>
          </a:p>
        </p:txBody>
      </p:sp>
      <p:sp>
        <p:nvSpPr>
          <p:cNvPr id="144" name="Google Shape;144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Two parts: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Robot performance while competing (70%)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Presentation &amp; Report (30%)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WORK HARD ON </a:t>
            </a:r>
            <a:br>
              <a:rPr b="1" lang="en-US"/>
            </a:br>
            <a:r>
              <a:rPr b="1" lang="en-US" u="sng">
                <a:solidFill>
                  <a:srgbClr val="FF0000"/>
                </a:solidFill>
              </a:rPr>
              <a:t>BOTH</a:t>
            </a:r>
            <a:r>
              <a:rPr b="1" lang="en-US"/>
              <a:t> PARTS!</a:t>
            </a:r>
            <a:endParaRPr b="1"/>
          </a:p>
        </p:txBody>
      </p:sp>
      <p:sp>
        <p:nvSpPr>
          <p:cNvPr id="145" name="Google Shape;145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Deux parties: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Performance de votre robot durant la compétition (70%)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Pr</a:t>
            </a:r>
            <a:r>
              <a:rPr i="0" lang="en-US" sz="2400" u="none" cap="none" strike="noStrike">
                <a:solidFill>
                  <a:srgbClr val="202124"/>
                </a:solidFill>
              </a:rPr>
              <a:t>é</a:t>
            </a:r>
            <a:r>
              <a:rPr lang="en-US"/>
              <a:t>sentation et Rapport (30%)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en-US"/>
              <a:t>TRAVAILLEZ FORT SUR LES </a:t>
            </a:r>
            <a:r>
              <a:rPr b="1" lang="en-US" u="sng">
                <a:solidFill>
                  <a:srgbClr val="FF0000"/>
                </a:solidFill>
              </a:rPr>
              <a:t>DEUX</a:t>
            </a:r>
            <a:r>
              <a:rPr b="1" lang="en-US"/>
              <a:t> PARTIES!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 txBox="1"/>
          <p:nvPr>
            <p:ph type="title"/>
          </p:nvPr>
        </p:nvSpPr>
        <p:spPr>
          <a:xfrm>
            <a:off x="179512" y="72740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US"/>
              <a:t>Presentation Video | Vid</a:t>
            </a:r>
            <a:r>
              <a:rPr lang="en-US"/>
              <a:t>é</a:t>
            </a:r>
            <a:r>
              <a:rPr lang="en-US"/>
              <a:t>o de Pr</a:t>
            </a:r>
            <a:r>
              <a:rPr i="0" lang="en-US" sz="4400" u="none" cap="none" strike="noStrike">
                <a:solidFill>
                  <a:srgbClr val="202124"/>
                </a:solidFill>
              </a:rPr>
              <a:t>é</a:t>
            </a:r>
            <a:r>
              <a:rPr lang="en-US"/>
              <a:t>sentation</a:t>
            </a:r>
            <a:br>
              <a:rPr lang="en-US"/>
            </a:br>
            <a:endParaRPr/>
          </a:p>
        </p:txBody>
      </p:sp>
      <p:sp>
        <p:nvSpPr>
          <p:cNvPr id="152" name="Google Shape;152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Virtual Format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It will be a pre-recorded presentation video due on May 14th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7 min + 1 min follow-up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Objectives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For you to how to effectively communicate your ideas to others.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3" name="Google Shape;153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Format Virtuel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Ce sera une vidéo de présentation pré-enregistrée soumise avant le 14 mai 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7 min + 1 min de suivi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Objectifs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</a:pPr>
            <a:r>
              <a:rPr lang="en-US"/>
              <a:t>Que vous appreniez des compétences de communiquer vos idées aux autres.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54" name="Google Shape;154;p10"/>
          <p:cNvSpPr/>
          <p:nvPr/>
        </p:nvSpPr>
        <p:spPr>
          <a:xfrm>
            <a:off x="0" y="-94565"/>
            <a:ext cx="65" cy="646331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600"/>
              <a:buFont typeface="Arial"/>
              <a:buNone/>
            </a:pPr>
            <a:br>
              <a:rPr b="0" i="0" lang="en-US" sz="600" u="none" cap="none" strike="noStrike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0"/>
          <p:cNvSpPr/>
          <p:nvPr/>
        </p:nvSpPr>
        <p:spPr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mbria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Red Orange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2019-04-27T14:31:18Z</dcterms:created>
  <dc:creator>David Huynh</dc:creator>
</cp:coreProperties>
</file>