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is1Ek/Q+c/WrDfDiHhN64m9aHn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09630D-9894-413F-A07A-FE4F484203C5}">
  <a:tblStyle styleId="{E509630D-9894-413F-A07A-FE4F484203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b041db1dd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b041db1d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b041db1dd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b041db1d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b041db1dd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b041db1d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b041db1dd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b041db1d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b041db1dd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b041db1d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b041db1dd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b041db1d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b041db1dd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b041db1d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b041db1dd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b041db1d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b041db1dd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b041db1d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b041db1dd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b041db1d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b0988195e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bb0988195e_3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b041db1dd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b041db1d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b041db1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b041db1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Physical kit is optional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Only code will be submitted and </a:t>
            </a:r>
            <a:r>
              <a:rPr lang="en-CA"/>
              <a:t>tested</a:t>
            </a:r>
            <a:r>
              <a:rPr lang="en-CA"/>
              <a:t> on simulator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b0988195e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b0988195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b0988195e_3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b0988195e_3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b041db1dd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b041db1d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b041db1dd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b041db1d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b041db1dd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b041db1d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b041db1dd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b041db1d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3568" y="198884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915816" y="3789040"/>
            <a:ext cx="5544616" cy="112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b="0" i="0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orc.ieeeottawa.ca/submission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icrobit.org/" TargetMode="External"/><Relationship Id="rId4" Type="http://schemas.openxmlformats.org/officeDocument/2006/relationships/hyperlink" Target="https://makecode.microbit.org/docs" TargetMode="External"/><Relationship Id="rId5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akecode.microbit.org/" TargetMode="External"/><Relationship Id="rId4" Type="http://schemas.openxmlformats.org/officeDocument/2006/relationships/hyperlink" Target="https://www.microsoft.com/en-ca/p/makecode-for-micro-bit/9pjc7sv48lcx?a" TargetMode="External"/><Relationship Id="rId5" Type="http://schemas.openxmlformats.org/officeDocument/2006/relationships/hyperlink" Target="https://www.microsoft.com/en-ca/p/makecode-for-micro-bit/9pjc7sv48lcx?a" TargetMode="External"/><Relationship Id="rId6" Type="http://schemas.openxmlformats.org/officeDocument/2006/relationships/hyperlink" Target="https://www.microsoft.com/en-ca/p/makecode-for-micro-bit/9pjc7sv48lcx?a" TargetMode="External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makecode.microbit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lassroom.microbit.org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0" y="1556792"/>
            <a:ext cx="8455968" cy="2232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en-CA" sz="4000"/>
              <a:t>19th Annual IEEE </a:t>
            </a:r>
            <a:br>
              <a:rPr lang="en-CA" sz="4000"/>
            </a:br>
            <a:r>
              <a:rPr lang="en-CA" sz="4000"/>
              <a:t>Ottawa Robotics Competition</a:t>
            </a:r>
            <a:br>
              <a:rPr lang="en-CA" sz="4000"/>
            </a:br>
            <a:br>
              <a:rPr lang="en-CA" sz="1000"/>
            </a:br>
            <a:r>
              <a:rPr lang="en-CA" sz="4000"/>
              <a:t>19</a:t>
            </a:r>
            <a:r>
              <a:rPr baseline="30000" lang="en-CA" sz="4000"/>
              <a:t>e </a:t>
            </a:r>
            <a:r>
              <a:rPr lang="en-CA" sz="4000"/>
              <a:t>Compétition annuelle de robotique d’Ottawa d’IEEE</a:t>
            </a:r>
            <a:endParaRPr baseline="30000" sz="40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3275856" y="4737720"/>
            <a:ext cx="5544616" cy="112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CA"/>
              <a:t>Micro:Bit Challenge Workshop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CA"/>
              <a:t>February 20,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b041db1dd_0_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Instruction Manual</a:t>
            </a:r>
            <a:endParaRPr/>
          </a:p>
        </p:txBody>
      </p:sp>
      <p:sp>
        <p:nvSpPr>
          <p:cNvPr id="149" name="Google Shape;149;gbb041db1dd_0_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H</a:t>
            </a:r>
            <a:r>
              <a:rPr lang="en-CA"/>
              <a:t>ow your music player works: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A diagram of what inputs on the Micro:Bit are linked with which features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Any additional information you deem necessary to understand how to operate your music player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b041db1dd_0_1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Instruction Manual</a:t>
            </a:r>
            <a:endParaRPr/>
          </a:p>
        </p:txBody>
      </p:sp>
      <p:sp>
        <p:nvSpPr>
          <p:cNvPr id="155" name="Google Shape;155;gbb041db1dd_0_124"/>
          <p:cNvSpPr txBox="1"/>
          <p:nvPr>
            <p:ph idx="1" type="body"/>
          </p:nvPr>
        </p:nvSpPr>
        <p:spPr>
          <a:xfrm>
            <a:off x="499025" y="1575125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No more than 1 page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It can either be typed up, or handwritten and scanned, as long as it is legible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Note: If it cannot be read, you will get a score of 0 for the section.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b041db1dd_0_30"/>
          <p:cNvSpPr txBox="1"/>
          <p:nvPr>
            <p:ph type="title"/>
          </p:nvPr>
        </p:nvSpPr>
        <p:spPr>
          <a:xfrm>
            <a:off x="457200" y="2328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One Page Report</a:t>
            </a:r>
            <a:endParaRPr/>
          </a:p>
        </p:txBody>
      </p:sp>
      <p:sp>
        <p:nvSpPr>
          <p:cNvPr id="161" name="Google Shape;161;gbb041db1dd_0_3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Introduce team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Team name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Team member names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School, if applicable</a:t>
            </a:r>
            <a:endParaRPr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Micro:Bit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Project Name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Project Features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Challenges while coding and how they fixed them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b041db1dd_0_1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One Page Report</a:t>
            </a:r>
            <a:endParaRPr/>
          </a:p>
        </p:txBody>
      </p:sp>
      <p:sp>
        <p:nvSpPr>
          <p:cNvPr id="167" name="Google Shape;167;gbb041db1dd_0_11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Mini pitch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What makes your project unique and deserve to win? </a:t>
            </a:r>
            <a:endParaRPr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The report will account for 30% of your final evaluation.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b041db1dd_0_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Judging and Scoring</a:t>
            </a:r>
            <a:endParaRPr/>
          </a:p>
        </p:txBody>
      </p:sp>
      <p:sp>
        <p:nvSpPr>
          <p:cNvPr id="173" name="Google Shape;173;gbb041db1dd_0_2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Quality of Code: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V</a:t>
            </a:r>
            <a:r>
              <a:rPr lang="en-CA"/>
              <a:t>isual organization of the code blocks, no code reuse, proper use of function/loops, proper naming of variables/functions, proper code comments </a:t>
            </a:r>
            <a:endParaRPr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Creativity and originality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Include original melodies and LED icons and not just the preset melodies and icons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b041db1dd_0_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Judging and Scoring</a:t>
            </a:r>
            <a:endParaRPr/>
          </a:p>
        </p:txBody>
      </p:sp>
      <p:sp>
        <p:nvSpPr>
          <p:cNvPr id="179" name="Google Shape;179;gbb041db1dd_0_92"/>
          <p:cNvSpPr txBox="1"/>
          <p:nvPr>
            <p:ph idx="1" type="body"/>
          </p:nvPr>
        </p:nvSpPr>
        <p:spPr>
          <a:xfrm>
            <a:off x="457200" y="1600200"/>
            <a:ext cx="8229600" cy="268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All scoring will take grade level into consideration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The winner of the Challenge will be determined by the combined score of the:</a:t>
            </a:r>
            <a:endParaRPr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bb041db1dd_0_92"/>
          <p:cNvSpPr txBox="1"/>
          <p:nvPr/>
        </p:nvSpPr>
        <p:spPr>
          <a:xfrm>
            <a:off x="435075" y="4531750"/>
            <a:ext cx="4073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CA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Instruction manual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CA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One page report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CA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Required code features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gbb041db1dd_0_92"/>
          <p:cNvSpPr txBox="1"/>
          <p:nvPr/>
        </p:nvSpPr>
        <p:spPr>
          <a:xfrm>
            <a:off x="4332300" y="4531750"/>
            <a:ext cx="4506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CA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Code quality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CA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Creativity and originality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CA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Degree of difficulty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b041db1dd_0_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Judging and Scoring</a:t>
            </a:r>
            <a:endParaRPr/>
          </a:p>
        </p:txBody>
      </p:sp>
      <p:sp>
        <p:nvSpPr>
          <p:cNvPr id="187" name="Google Shape;187;gbb041db1dd_0_9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Bonus Points: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I</a:t>
            </a:r>
            <a:r>
              <a:rPr lang="en-CA"/>
              <a:t>nclude more than 2 button features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/>
              <a:t>The melodies and LED displays are based on a theme that is described in the report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Decisions of the judges are final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b041db1dd_0_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What to submit</a:t>
            </a:r>
            <a:endParaRPr/>
          </a:p>
        </p:txBody>
      </p:sp>
      <p:sp>
        <p:nvSpPr>
          <p:cNvPr id="193" name="Google Shape;193;gbb041db1dd_0_3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4" name="Google Shape;194;gbb041db1dd_0_35"/>
          <p:cNvGraphicFramePr/>
          <p:nvPr/>
        </p:nvGraphicFramePr>
        <p:xfrm>
          <a:off x="1271825" y="23390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{E509630D-9894-413F-A07A-FE4F484203C5}</a:tableStyleId>
              </a:tblPr>
              <a:tblGrid>
                <a:gridCol w="3383575"/>
                <a:gridCol w="3383575"/>
              </a:tblGrid>
              <a:tr h="5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900"/>
                        <a:t>File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900"/>
                        <a:t>Format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5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900"/>
                        <a:t>Code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900"/>
                        <a:t>.hex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900"/>
                        <a:t>Instruction Manual</a:t>
                      </a:r>
                      <a:endParaRPr b="1"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900"/>
                        <a:t>(scanned or typed)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900"/>
                        <a:t>.pdf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CA" sz="1900">
                          <a:solidFill>
                            <a:schemeClr val="dk1"/>
                          </a:solidFill>
                        </a:rPr>
                        <a:t>One Page Report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CA" sz="1900">
                          <a:solidFill>
                            <a:schemeClr val="dk1"/>
                          </a:solidFill>
                        </a:rPr>
                        <a:t>(typed)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900"/>
                        <a:t>.pdf</a:t>
                      </a:r>
                      <a:endParaRPr sz="1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b041db1dd_0_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How to submit your work</a:t>
            </a:r>
            <a:endParaRPr/>
          </a:p>
        </p:txBody>
      </p:sp>
      <p:sp>
        <p:nvSpPr>
          <p:cNvPr id="200" name="Google Shape;200;gbb041db1dd_0_40"/>
          <p:cNvSpPr txBox="1"/>
          <p:nvPr>
            <p:ph idx="1" type="body"/>
          </p:nvPr>
        </p:nvSpPr>
        <p:spPr>
          <a:xfrm>
            <a:off x="457200" y="1600200"/>
            <a:ext cx="78675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CA"/>
              <a:t>Fill out a form in the link provided: </a:t>
            </a:r>
            <a:r>
              <a:rPr lang="en-CA" sz="2300" u="sng">
                <a:solidFill>
                  <a:schemeClr val="hlink"/>
                </a:solidFill>
                <a:hlinkClick r:id="rId3"/>
              </a:rPr>
              <a:t>http://www.orc.ieeeottawa.ca/submission/ </a:t>
            </a:r>
            <a:endParaRPr sz="23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b041db1dd_0_1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Due dates</a:t>
            </a:r>
            <a:endParaRPr/>
          </a:p>
        </p:txBody>
      </p:sp>
      <p:sp>
        <p:nvSpPr>
          <p:cNvPr id="206" name="Google Shape;206;gbb041db1dd_0_110"/>
          <p:cNvSpPr txBox="1"/>
          <p:nvPr>
            <p:ph idx="2" type="body"/>
          </p:nvPr>
        </p:nvSpPr>
        <p:spPr>
          <a:xfrm>
            <a:off x="764625" y="1600200"/>
            <a:ext cx="79221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CA"/>
              <a:t>Challenge due date: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CA"/>
              <a:t>10:59 </a:t>
            </a:r>
            <a:r>
              <a:rPr lang="en-CA"/>
              <a:t>pm Eastern Time on May 14th, 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b0988195e_3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CA"/>
              <a:t>About Micro:bit</a:t>
            </a:r>
            <a:endParaRPr/>
          </a:p>
        </p:txBody>
      </p:sp>
      <p:sp>
        <p:nvSpPr>
          <p:cNvPr id="91" name="Google Shape;91;gbb0988195e_3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Microcontroller developed by the BBC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Designed to be easy and fun to program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CA"/>
              <a:t>Tutorials: </a:t>
            </a:r>
            <a:r>
              <a:rPr lang="en-CA" u="sng">
                <a:solidFill>
                  <a:schemeClr val="hlink"/>
                </a:solidFill>
                <a:hlinkClick r:id="rId3"/>
              </a:rPr>
              <a:t>https://microbit.org/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CA"/>
              <a:t>Documentation: </a:t>
            </a:r>
            <a:r>
              <a:rPr lang="en-CA" u="sng">
                <a:solidFill>
                  <a:schemeClr val="hlink"/>
                </a:solidFill>
                <a:hlinkClick r:id="rId4"/>
              </a:rPr>
              <a:t>https://makecode.microbit.org/docs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gbb0988195e_3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9025" y="4245225"/>
            <a:ext cx="4553550" cy="22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b041db1dd_0_50"/>
          <p:cNvSpPr txBox="1"/>
          <p:nvPr>
            <p:ph type="title"/>
          </p:nvPr>
        </p:nvSpPr>
        <p:spPr>
          <a:xfrm>
            <a:off x="370575" y="3009163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b041db1dd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Micro:bit Simulator</a:t>
            </a:r>
            <a:endParaRPr/>
          </a:p>
        </p:txBody>
      </p:sp>
      <p:sp>
        <p:nvSpPr>
          <p:cNvPr id="98" name="Google Shape;98;gbb041db1dd_0_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Online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CA" sz="1600" u="sng">
                <a:solidFill>
                  <a:schemeClr val="hlink"/>
                </a:solidFill>
                <a:hlinkClick r:id="rId3"/>
              </a:rPr>
              <a:t>https://makecode.microbit.org/</a:t>
            </a:r>
            <a:r>
              <a:rPr lang="en-CA" sz="1600"/>
              <a:t> </a:t>
            </a:r>
            <a:endParaRPr sz="1600"/>
          </a:p>
          <a:p>
            <a:pPr indent="0" lvl="0" marL="9144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Microsoft Store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CA" sz="1600" u="sng">
                <a:solidFill>
                  <a:schemeClr val="hlink"/>
                </a:solidFill>
                <a:hlinkClick r:id="rId4"/>
              </a:rPr>
              <a:t>https://www.microsoft.com/en-ca/p/makecode-for-micro-bit/9pjc7sv48lcx?a</a:t>
            </a:r>
            <a:r>
              <a:rPr lang="en-CA" sz="1600" u="sng">
                <a:solidFill>
                  <a:schemeClr val="hlink"/>
                </a:solidFill>
                <a:hlinkClick r:id="rId5"/>
              </a:rPr>
              <a:t>c</a:t>
            </a:r>
            <a:r>
              <a:rPr lang="en-CA" sz="1600" u="sng">
                <a:solidFill>
                  <a:schemeClr val="hlink"/>
                </a:solidFill>
                <a:hlinkClick r:id="rId6"/>
              </a:rPr>
              <a:t>tivetab=pivot:overviewtab </a:t>
            </a:r>
            <a:endParaRPr sz="1600"/>
          </a:p>
          <a:p>
            <a:pPr indent="0" lvl="0" marL="9144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iOS or Android in respective App Stores </a:t>
            </a:r>
            <a:r>
              <a:rPr lang="en-CA" sz="1600"/>
              <a:t>(only recommended on large tablets)</a:t>
            </a:r>
            <a:endParaRPr sz="16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gbb041db1dd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6750" y="1752400"/>
            <a:ext cx="3940575" cy="417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b0988195e_4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Programming</a:t>
            </a:r>
            <a:endParaRPr/>
          </a:p>
        </p:txBody>
      </p:sp>
      <p:sp>
        <p:nvSpPr>
          <p:cNvPr id="105" name="Google Shape;105;gbb0988195e_4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Coding is done here: </a:t>
            </a:r>
            <a:r>
              <a:rPr lang="en-CA" u="sng">
                <a:solidFill>
                  <a:schemeClr val="hlink"/>
                </a:solidFill>
                <a:hlinkClick r:id="rId3"/>
              </a:rPr>
              <a:t>https://makecode.microbit.org/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Can be programmed in blocks, javascript or python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Students can save the code (as backup) and import the code to other computers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Code can be downloaded straight to the micro:bit or drag and dropped onto it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b0988195e_3_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Micro:bit Classroom</a:t>
            </a:r>
            <a:endParaRPr/>
          </a:p>
        </p:txBody>
      </p:sp>
      <p:sp>
        <p:nvSpPr>
          <p:cNvPr id="111" name="Google Shape;111;gbb0988195e_3_8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Online classroom environment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Can watch students code live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 u="sng">
                <a:solidFill>
                  <a:schemeClr val="hlink"/>
                </a:solidFill>
                <a:hlinkClick r:id="rId3"/>
              </a:rPr>
              <a:t>https://classroom.microbit.org/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gbb0988195e_3_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29001"/>
            <a:ext cx="9144000" cy="249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b041db1dd_0_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The Challenge</a:t>
            </a:r>
            <a:endParaRPr/>
          </a:p>
        </p:txBody>
      </p:sp>
      <p:sp>
        <p:nvSpPr>
          <p:cNvPr id="118" name="Google Shape;118;gbb041db1dd_0_1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CA"/>
              <a:t>Your task:</a:t>
            </a:r>
            <a:endParaRPr b="1"/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C</a:t>
            </a:r>
            <a:r>
              <a:rPr lang="en-CA"/>
              <a:t>reate a music player with songs and LED displays to help people stay entertained</a:t>
            </a:r>
            <a:endParaRPr/>
          </a:p>
        </p:txBody>
      </p:sp>
      <p:pic>
        <p:nvPicPr>
          <p:cNvPr id="119" name="Google Shape;119;gbb041db1dd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976" y="1764951"/>
            <a:ext cx="3935225" cy="39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b041db1dd_0_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Challenge Rules</a:t>
            </a:r>
            <a:endParaRPr/>
          </a:p>
        </p:txBody>
      </p:sp>
      <p:sp>
        <p:nvSpPr>
          <p:cNvPr id="125" name="Google Shape;125;gbb041db1dd_0_15"/>
          <p:cNvSpPr txBox="1"/>
          <p:nvPr>
            <p:ph idx="1" type="body"/>
          </p:nvPr>
        </p:nvSpPr>
        <p:spPr>
          <a:xfrm>
            <a:off x="457200" y="1600200"/>
            <a:ext cx="4824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I</a:t>
            </a:r>
            <a:r>
              <a:rPr lang="en-CA"/>
              <a:t>nclude at least 3 melodies with a different icon displayed on the LED display for each melody</a:t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Must play each melody in order, and restart the first melody after the last one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gbb041db1dd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450" y="1577425"/>
            <a:ext cx="3147725" cy="9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bb041db1dd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7450" y="2895600"/>
            <a:ext cx="3147725" cy="50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bb041db1dd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7973" y="3698598"/>
            <a:ext cx="1958125" cy="19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bb041db1dd_0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6675" y="3698596"/>
            <a:ext cx="1169600" cy="1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b041db1dd_0_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Challenge Rules</a:t>
            </a:r>
            <a:endParaRPr/>
          </a:p>
        </p:txBody>
      </p:sp>
      <p:sp>
        <p:nvSpPr>
          <p:cNvPr id="135" name="Google Shape;135;gbb041db1dd_0_65"/>
          <p:cNvSpPr txBox="1"/>
          <p:nvPr>
            <p:ph idx="1" type="body"/>
          </p:nvPr>
        </p:nvSpPr>
        <p:spPr>
          <a:xfrm>
            <a:off x="457200" y="1600200"/>
            <a:ext cx="8055000" cy="23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Must have at least two features using buttons (e.g. volume up/volume down, mute/unmute, next/previous, etc.)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gbb041db1dd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26" y="3199124"/>
            <a:ext cx="7052801" cy="29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b041db1dd_0_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Challenge Rules</a:t>
            </a:r>
            <a:endParaRPr/>
          </a:p>
        </p:txBody>
      </p:sp>
      <p:sp>
        <p:nvSpPr>
          <p:cNvPr id="142" name="Google Shape;142;gbb041db1dd_0_77"/>
          <p:cNvSpPr txBox="1"/>
          <p:nvPr>
            <p:ph idx="1" type="body"/>
          </p:nvPr>
        </p:nvSpPr>
        <p:spPr>
          <a:xfrm>
            <a:off x="457200" y="1600200"/>
            <a:ext cx="8229600" cy="205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If your code produces an error message on program start, you will automatically get a score of 0</a:t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If it produces an error message for only certain inputs, points will be deducted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gbb041db1dd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500" y="4888975"/>
            <a:ext cx="5900981" cy="121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Red Orang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2016-05-02T03:24:53Z</dcterms:created>
  <dc:creator>Kelly Xu</dc:creator>
</cp:coreProperties>
</file>